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8" name="Dowolny kształt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Tytuł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17" name="Podtytuł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smtClean="0"/>
              <a:t>Kliknij, aby edytować styl wzorca podtytułu</a:t>
            </a:r>
            <a:endParaRPr kumimoji="0" lang="en-US"/>
          </a:p>
        </p:txBody>
      </p:sp>
      <p:sp>
        <p:nvSpPr>
          <p:cNvPr id="30" name="Symbol zastępczy daty 29"/>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19" name="Symbol zastępczy stopki 18"/>
          <p:cNvSpPr>
            <a:spLocks noGrp="1"/>
          </p:cNvSpPr>
          <p:nvPr>
            <p:ph type="ftr" sz="quarter" idx="11"/>
          </p:nvPr>
        </p:nvSpPr>
        <p:spPr/>
        <p:txBody>
          <a:bodyPr/>
          <a:lstStyle/>
          <a:p>
            <a:endParaRPr lang="pl-PL" dirty="0"/>
          </a:p>
        </p:txBody>
      </p:sp>
      <p:sp>
        <p:nvSpPr>
          <p:cNvPr id="27" name="Symbol zastępczy numeru slajdu 2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smtClean="0"/>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lgn="l">
              <a:defRPr/>
            </a:lvl1pPr>
          </a:lstStyle>
          <a:p>
            <a:r>
              <a:rPr kumimoji="0" lang="pl-PL" smtClean="0"/>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bg>
      <p:bgRef idx="1002">
        <a:schemeClr val="bg2"/>
      </p:bgRef>
    </p:bg>
    <p:spTree>
      <p:nvGrpSpPr>
        <p:cNvPr id="1" name=""/>
        <p:cNvGrpSpPr/>
        <p:nvPr/>
      </p:nvGrpSpPr>
      <p:grpSpPr>
        <a:xfrm>
          <a:off x="0" y="0"/>
          <a:ext cx="0" cy="0"/>
          <a:chOff x="0" y="0"/>
          <a:chExt cx="0" cy="0"/>
        </a:xfrm>
      </p:grpSpPr>
      <p:sp>
        <p:nvSpPr>
          <p:cNvPr id="7" name="Dowolny kształt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9" name="Dowolny kształt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2" name="Tytuł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smtClean="0"/>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5" name="Symbol zastępczy stopki 4"/>
          <p:cNvSpPr>
            <a:spLocks noGrp="1"/>
          </p:cNvSpPr>
          <p:nvPr>
            <p:ph type="ftr" sz="quarter" idx="11"/>
          </p:nvPr>
        </p:nvSpPr>
        <p:spPr/>
        <p:txBody>
          <a:bodyPr/>
          <a:lstStyle/>
          <a:p>
            <a:endParaRPr lang="pl-PL" dirty="0"/>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638"/>
            <a:ext cx="7467600" cy="1143000"/>
          </a:xfrm>
        </p:spPr>
        <p:txBody>
          <a:bodyPr/>
          <a:lstStyle/>
          <a:p>
            <a:r>
              <a:rPr kumimoji="0" lang="pl-PL" smtClean="0"/>
              <a:t>Kliknij, aby edytować styl</a:t>
            </a:r>
            <a:endParaRPr kumimoji="0" lang="en-US"/>
          </a:p>
        </p:txBody>
      </p:sp>
      <p:sp>
        <p:nvSpPr>
          <p:cNvPr id="3" name="Symbol zastępczy zawartości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4" name="Symbol zastępczy zawartości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smtClean="0"/>
              <a:t>Kliknij, aby edytować styl</a:t>
            </a:r>
            <a:endParaRPr kumimoji="0" lang="en-US"/>
          </a:p>
        </p:txBody>
      </p:sp>
      <p:sp>
        <p:nvSpPr>
          <p:cNvPr id="3" name="Symbol zastępczy tekstu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4" name="Symbol zastępczy tekstu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smtClean="0"/>
              <a:t>Kliknij, aby edytować style wzorca tekstu</a:t>
            </a:r>
          </a:p>
        </p:txBody>
      </p:sp>
      <p:sp>
        <p:nvSpPr>
          <p:cNvPr id="5" name="Symbol zastępczy zawartości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6" name="Symbol zastępczy zawartości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8" name="Symbol zastępczy stopki 7"/>
          <p:cNvSpPr>
            <a:spLocks noGrp="1"/>
          </p:cNvSpPr>
          <p:nvPr>
            <p:ph type="ftr" sz="quarter" idx="11"/>
          </p:nvPr>
        </p:nvSpPr>
        <p:spPr/>
        <p:txBody>
          <a:bodyPr/>
          <a:lstStyle/>
          <a:p>
            <a:endParaRPr lang="pl-PL" dirty="0"/>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a:xfrm>
            <a:off x="457200" y="274320"/>
            <a:ext cx="7470648" cy="1143000"/>
          </a:xfrm>
        </p:spPr>
        <p:txBody>
          <a:bodyPr anchor="ctr"/>
          <a:lstStyle>
            <a:lvl1pPr algn="l">
              <a:defRPr sz="4600"/>
            </a:lvl1pPr>
          </a:lstStyle>
          <a:p>
            <a:r>
              <a:rPr kumimoji="0" lang="pl-PL" smtClean="0"/>
              <a:t>Kliknij, aby edytować styl</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8" name="Symbol zastępczy numeru slajdu 7"/>
          <p:cNvSpPr>
            <a:spLocks noGrp="1"/>
          </p:cNvSpPr>
          <p:nvPr>
            <p:ph type="sldNum" sz="quarter" idx="11"/>
          </p:nvPr>
        </p:nvSpPr>
        <p:spPr/>
        <p:txBody>
          <a:bodyPr/>
          <a:lstStyle/>
          <a:p>
            <a:fld id="{589B7C76-EFF2-4CD8-A475-4750F11B4BC6}" type="slidenum">
              <a:rPr lang="pl-PL" smtClean="0"/>
              <a:pPr/>
              <a:t>‹#›</a:t>
            </a:fld>
            <a:endParaRPr lang="pl-PL" dirty="0"/>
          </a:p>
        </p:txBody>
      </p:sp>
      <p:sp>
        <p:nvSpPr>
          <p:cNvPr id="9" name="Symbol zastępczy stopki 8"/>
          <p:cNvSpPr>
            <a:spLocks noGrp="1"/>
          </p:cNvSpPr>
          <p:nvPr>
            <p:ph type="ftr" sz="quarter" idx="12"/>
          </p:nvPr>
        </p:nvSpPr>
        <p:spPr/>
        <p:txBody>
          <a:bodyPr/>
          <a:lstStyle/>
          <a:p>
            <a:endParaRPr lang="pl-PL"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3" name="Symbol zastępczy stopki 2"/>
          <p:cNvSpPr>
            <a:spLocks noGrp="1"/>
          </p:cNvSpPr>
          <p:nvPr>
            <p:ph type="ftr" sz="quarter" idx="11"/>
          </p:nvPr>
        </p:nvSpPr>
        <p:spPr/>
        <p:txBody>
          <a:bodyPr/>
          <a:lstStyle/>
          <a:p>
            <a:endParaRPr lang="pl-PL" dirty="0"/>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pl-PL" smtClean="0"/>
              <a:t>Kliknij, aby edytować styl</a:t>
            </a:r>
            <a:endParaRPr kumimoji="0" lang="en-US"/>
          </a:p>
        </p:txBody>
      </p:sp>
      <p:sp>
        <p:nvSpPr>
          <p:cNvPr id="3" name="Symbol zastępczy tekstu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smtClean="0"/>
              <a:t>Kliknij, aby edytować style wzorca tekstu</a:t>
            </a:r>
          </a:p>
        </p:txBody>
      </p:sp>
      <p:sp>
        <p:nvSpPr>
          <p:cNvPr id="4" name="Symbol zastępczy zawartości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pl-PL" smtClean="0"/>
              <a:t>Kliknij, aby edytować style wzorca tekstu</a:t>
            </a:r>
          </a:p>
          <a:p>
            <a:pPr lvl="1" eaLnBrk="1" latinLnBrk="0" hangingPunct="1"/>
            <a:r>
              <a:rPr lang="pl-PL" smtClean="0"/>
              <a:t>Drugi poziom</a:t>
            </a:r>
          </a:p>
          <a:p>
            <a:pPr lvl="2" eaLnBrk="1" latinLnBrk="0" hangingPunct="1"/>
            <a:r>
              <a:rPr lang="pl-PL" smtClean="0"/>
              <a:t>Trzeci poziom</a:t>
            </a:r>
          </a:p>
          <a:p>
            <a:pPr lvl="3" eaLnBrk="1" latinLnBrk="0" hangingPunct="1"/>
            <a:r>
              <a:rPr lang="pl-PL" smtClean="0"/>
              <a:t>Czwarty poziom</a:t>
            </a:r>
          </a:p>
          <a:p>
            <a:pPr lvl="4" eaLnBrk="1" latinLnBrk="0" hangingPunct="1"/>
            <a:r>
              <a:rPr lang="pl-PL" smtClean="0"/>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2021-02-14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a:xfrm>
            <a:off x="8156448" y="6422064"/>
            <a:ext cx="762000" cy="365125"/>
          </a:xfrm>
        </p:spPr>
        <p:txBody>
          <a:bodyPr/>
          <a:lstStyle/>
          <a:p>
            <a:fld id="{589B7C76-EFF2-4CD8-A475-4750F11B4BC6}" type="slidenum">
              <a:rPr lang="pl-PL" smtClean="0"/>
              <a:pPr/>
              <a:t>‹#›</a:t>
            </a:fld>
            <a:endParaRPr lang="pl-PL"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pl-PL" smtClean="0"/>
              <a:t>Kliknij, aby edytować styl</a:t>
            </a:r>
            <a:endParaRPr kumimoji="0" lang="en-US"/>
          </a:p>
        </p:txBody>
      </p:sp>
      <p:sp>
        <p:nvSpPr>
          <p:cNvPr id="3" name="Symbol zastępczy obrazu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pl-PL" dirty="0" smtClean="0"/>
              <a:t>Kliknij ikonę, aby dodać obraz</a:t>
            </a:r>
            <a:endParaRPr kumimoji="0" lang="en-US" dirty="0"/>
          </a:p>
        </p:txBody>
      </p:sp>
      <p:sp>
        <p:nvSpPr>
          <p:cNvPr id="4" name="Symbol zastępczy tekstu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pl-PL" smtClean="0"/>
              <a:t>Kliknij, aby edytować style wzorca tekstu</a:t>
            </a:r>
          </a:p>
        </p:txBody>
      </p:sp>
      <p:sp>
        <p:nvSpPr>
          <p:cNvPr id="5" name="Symbol zastępczy daty 4"/>
          <p:cNvSpPr>
            <a:spLocks noGrp="1"/>
          </p:cNvSpPr>
          <p:nvPr>
            <p:ph type="dt" sz="half" idx="10"/>
          </p:nvPr>
        </p:nvSpPr>
        <p:spPr>
          <a:xfrm>
            <a:off x="457200" y="6422064"/>
            <a:ext cx="2133600" cy="365125"/>
          </a:xfrm>
        </p:spPr>
        <p:txBody>
          <a:bodyPr/>
          <a:lstStyle/>
          <a:p>
            <a:fld id="{66221E02-25CB-4963-84BC-0813985E7D90}" type="datetimeFigureOut">
              <a:rPr lang="pl-PL" smtClean="0"/>
              <a:pPr/>
              <a:t>2021-02-14</a:t>
            </a:fld>
            <a:endParaRPr lang="pl-PL" dirty="0"/>
          </a:p>
        </p:txBody>
      </p:sp>
      <p:sp>
        <p:nvSpPr>
          <p:cNvPr id="6" name="Symbol zastępczy stopki 5"/>
          <p:cNvSpPr>
            <a:spLocks noGrp="1"/>
          </p:cNvSpPr>
          <p:nvPr>
            <p:ph type="ftr" sz="quarter" idx="11"/>
          </p:nvPr>
        </p:nvSpPr>
        <p:spPr/>
        <p:txBody>
          <a:bodyPr/>
          <a:lstStyle/>
          <a:p>
            <a:endParaRPr lang="pl-PL" dirty="0"/>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Dowolny kształt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dirty="0"/>
          </a:p>
        </p:txBody>
      </p:sp>
      <p:sp>
        <p:nvSpPr>
          <p:cNvPr id="16" name="Dowolny kształt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dirty="0"/>
          </a:p>
        </p:txBody>
      </p:sp>
      <p:sp>
        <p:nvSpPr>
          <p:cNvPr id="9" name="Symbol zastępczy tytułu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pl-PL" smtClean="0"/>
              <a:t>Kliknij, aby edytować styl</a:t>
            </a:r>
            <a:endParaRPr kumimoji="0" lang="en-US"/>
          </a:p>
        </p:txBody>
      </p:sp>
      <p:sp>
        <p:nvSpPr>
          <p:cNvPr id="30" name="Symbol zastępczy tekstu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pl-PL" smtClean="0"/>
              <a:t>Kliknij, aby edytować style wzorca tekstu</a:t>
            </a:r>
          </a:p>
          <a:p>
            <a:pPr lvl="1" eaLnBrk="1" latinLnBrk="0" hangingPunct="1"/>
            <a:r>
              <a:rPr kumimoji="0" lang="pl-PL" smtClean="0"/>
              <a:t>Drugi poziom</a:t>
            </a:r>
          </a:p>
          <a:p>
            <a:pPr lvl="2" eaLnBrk="1" latinLnBrk="0" hangingPunct="1"/>
            <a:r>
              <a:rPr kumimoji="0" lang="pl-PL" smtClean="0"/>
              <a:t>Trzeci poziom</a:t>
            </a:r>
          </a:p>
          <a:p>
            <a:pPr lvl="3" eaLnBrk="1" latinLnBrk="0" hangingPunct="1"/>
            <a:r>
              <a:rPr kumimoji="0" lang="pl-PL" smtClean="0"/>
              <a:t>Czwarty poziom</a:t>
            </a:r>
          </a:p>
          <a:p>
            <a:pPr lvl="4" eaLnBrk="1" latinLnBrk="0" hangingPunct="1"/>
            <a:r>
              <a:rPr kumimoji="0" lang="pl-PL" smtClean="0"/>
              <a:t>Piąty poziom</a:t>
            </a:r>
            <a:endParaRPr kumimoji="0" lang="en-US"/>
          </a:p>
        </p:txBody>
      </p:sp>
      <p:sp>
        <p:nvSpPr>
          <p:cNvPr id="10" name="Symbol zastępczy daty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66221E02-25CB-4963-84BC-0813985E7D90}" type="datetimeFigureOut">
              <a:rPr lang="pl-PL" smtClean="0"/>
              <a:pPr/>
              <a:t>2021-02-14</a:t>
            </a:fld>
            <a:endParaRPr lang="pl-PL" dirty="0"/>
          </a:p>
        </p:txBody>
      </p:sp>
      <p:sp>
        <p:nvSpPr>
          <p:cNvPr id="22" name="Symbol zastępczy stopki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pl-PL" dirty="0"/>
          </a:p>
        </p:txBody>
      </p:sp>
      <p:sp>
        <p:nvSpPr>
          <p:cNvPr id="18" name="Symbol zastępczy numeru slajdu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589B7C76-EFF2-4CD8-A475-4750F11B4BC6}" type="slidenum">
              <a:rPr lang="pl-PL" smtClean="0"/>
              <a:pPr/>
              <a:t>‹#›</a:t>
            </a:fld>
            <a:endParaRPr lang="pl-PL" dirty="0"/>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429064" y="2071678"/>
            <a:ext cx="6480048" cy="1928826"/>
          </a:xfrm>
        </p:spPr>
        <p:txBody>
          <a:bodyPr>
            <a:noAutofit/>
          </a:bodyPr>
          <a:lstStyle/>
          <a:p>
            <a:pPr algn="ctr"/>
            <a:r>
              <a:rPr lang="pl-PL" sz="8000" dirty="0" smtClean="0"/>
              <a:t>Bezpieczny</a:t>
            </a:r>
            <a:br>
              <a:rPr lang="pl-PL" sz="8000" dirty="0" smtClean="0"/>
            </a:br>
            <a:r>
              <a:rPr lang="pl-PL" sz="8000" dirty="0" smtClean="0"/>
              <a:t>internet</a:t>
            </a:r>
            <a:endParaRPr lang="pl-PL" sz="8000" dirty="0"/>
          </a:p>
        </p:txBody>
      </p:sp>
      <p:sp>
        <p:nvSpPr>
          <p:cNvPr id="3" name="Podtytuł 2"/>
          <p:cNvSpPr>
            <a:spLocks noGrp="1"/>
          </p:cNvSpPr>
          <p:nvPr>
            <p:ph type="subTitle" idx="1"/>
          </p:nvPr>
        </p:nvSpPr>
        <p:spPr>
          <a:xfrm>
            <a:off x="433050" y="5000636"/>
            <a:ext cx="6480048" cy="1000132"/>
          </a:xfrm>
        </p:spPr>
        <p:txBody>
          <a:bodyPr/>
          <a:lstStyle/>
          <a:p>
            <a:pPr algn="l"/>
            <a:r>
              <a:rPr lang="pl-PL" dirty="0" smtClean="0"/>
              <a:t>Igor Matyjasz kl.7B</a:t>
            </a:r>
            <a:endParaRPr lang="pl-PL"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ymbol zastępczy tekstu 3"/>
          <p:cNvSpPr>
            <a:spLocks noGrp="1"/>
          </p:cNvSpPr>
          <p:nvPr>
            <p:ph type="body" sz="half" idx="2"/>
          </p:nvPr>
        </p:nvSpPr>
        <p:spPr>
          <a:xfrm>
            <a:off x="5556734" y="1785926"/>
            <a:ext cx="3053866" cy="3876321"/>
          </a:xfrm>
        </p:spPr>
        <p:txBody>
          <a:bodyPr>
            <a:normAutofit/>
          </a:bodyPr>
          <a:lstStyle/>
          <a:p>
            <a:pPr algn="just"/>
            <a:r>
              <a:rPr lang="pl-PL" sz="2000" dirty="0" smtClean="0"/>
              <a:t>Pomóżmy sobie samym i chrońmy swoją tożsamość i swój wizerunek, dzięki takim małym zabiegom jak na przekład instalacja programów ochronnych  może zapobiec nieszczęściu na jakie jesteśmy narażeni.</a:t>
            </a:r>
            <a:endParaRPr lang="pl-PL" sz="2000" dirty="0"/>
          </a:p>
        </p:txBody>
      </p:sp>
      <p:pic>
        <p:nvPicPr>
          <p:cNvPr id="5" name="Symbol zastępczy obrazu 4" descr="Znalezione obrazy dla zapytania: grafika ludzik przy komputerze"/>
          <p:cNvPicPr>
            <a:picLocks noGrp="1"/>
          </p:cNvPicPr>
          <p:nvPr>
            <p:ph type="pic" idx="1"/>
          </p:nvPr>
        </p:nvPicPr>
        <p:blipFill>
          <a:blip r:embed="rId2"/>
          <a:srcRect t="5305" b="5305"/>
          <a:stretch>
            <a:fillRect/>
          </a:stretch>
        </p:blipFill>
        <p:spPr bwMode="auto">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723159"/>
          </a:xfrm>
        </p:spPr>
        <p:txBody>
          <a:bodyPr>
            <a:noAutofit/>
          </a:bodyPr>
          <a:lstStyle/>
          <a:p>
            <a:pPr algn="ctr"/>
            <a:r>
              <a:rPr lang="pl-PL" sz="2800" dirty="0" smtClean="0"/>
              <a:t>Kontakt  z całym światem</a:t>
            </a:r>
            <a:endParaRPr lang="pl-PL" sz="2800" dirty="0"/>
          </a:p>
        </p:txBody>
      </p:sp>
      <p:sp>
        <p:nvSpPr>
          <p:cNvPr id="4" name="Symbol zastępczy tekstu 3"/>
          <p:cNvSpPr>
            <a:spLocks noGrp="1"/>
          </p:cNvSpPr>
          <p:nvPr>
            <p:ph type="body" sz="half" idx="2"/>
          </p:nvPr>
        </p:nvSpPr>
        <p:spPr/>
        <p:txBody>
          <a:bodyPr/>
          <a:lstStyle/>
          <a:p>
            <a:pPr algn="just"/>
            <a:r>
              <a:rPr lang="pl-PL" dirty="0" smtClean="0"/>
              <a:t>	Dostęp do Internetu daje nam możliwość komunikacji z całym światem.  Mamy możliwość nauki i pracy, pozyskania wiadomości, wysyłania listów, umawiania wizyt lekarskich, uczestnictwa w forach i wielu innych potrzebnych a nie raz niezbędnych funkcji.</a:t>
            </a:r>
          </a:p>
          <a:p>
            <a:pPr algn="just"/>
            <a:r>
              <a:rPr lang="pl-PL" dirty="0" smtClean="0"/>
              <a:t>	Dostęp do Internetu wiąże się również z wieloma zagrożeniami do jakich właśnie dzięki niemu mamy nieograniczony dostęp.</a:t>
            </a:r>
            <a:endParaRPr lang="pl-PL" dirty="0"/>
          </a:p>
        </p:txBody>
      </p:sp>
      <p:pic>
        <p:nvPicPr>
          <p:cNvPr id="5" name="Symbol zastępczy obrazu 4" descr="Znalezione obrazy dla zapytania: grafika ludzik przy komputerze"/>
          <p:cNvPicPr>
            <a:picLocks noGrp="1"/>
          </p:cNvPicPr>
          <p:nvPr>
            <p:ph type="pic" idx="1"/>
          </p:nvPr>
        </p:nvPicPr>
        <p:blipFill>
          <a:blip r:embed="rId2"/>
          <a:srcRect l="14690" r="14690"/>
          <a:stretch>
            <a:fillRect/>
          </a:stretch>
        </p:blipFill>
        <p:spPr bwMode="auto">
          <a:prstGeom prst="rect">
            <a:avLst/>
          </a:prstGeom>
          <a:noFill/>
          <a:ln w="9525">
            <a:noFill/>
            <a:miter lim="800000"/>
            <a:headEnd/>
            <a:tailEnd/>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866035"/>
          </a:xfrm>
        </p:spPr>
        <p:txBody>
          <a:bodyPr>
            <a:normAutofit/>
          </a:bodyPr>
          <a:lstStyle/>
          <a:p>
            <a:pPr algn="ctr"/>
            <a:r>
              <a:rPr lang="pl-PL" sz="2800" dirty="0" smtClean="0"/>
              <a:t>Zagrożenia </a:t>
            </a:r>
            <a:endParaRPr lang="pl-PL" sz="2800" dirty="0"/>
          </a:p>
        </p:txBody>
      </p:sp>
      <p:sp>
        <p:nvSpPr>
          <p:cNvPr id="4" name="Symbol zastępczy tekstu 3"/>
          <p:cNvSpPr>
            <a:spLocks noGrp="1"/>
          </p:cNvSpPr>
          <p:nvPr>
            <p:ph type="body" sz="half" idx="2"/>
          </p:nvPr>
        </p:nvSpPr>
        <p:spPr/>
        <p:txBody>
          <a:bodyPr>
            <a:normAutofit fontScale="92500" lnSpcReduction="20000"/>
          </a:bodyPr>
          <a:lstStyle/>
          <a:p>
            <a:pPr>
              <a:buFont typeface="Wingdings" pitchFamily="2" charset="2"/>
              <a:buChar char="q"/>
            </a:pPr>
            <a:r>
              <a:rPr lang="pl-PL" sz="1800" dirty="0" smtClean="0"/>
              <a:t> Wirusy</a:t>
            </a:r>
          </a:p>
          <a:p>
            <a:pPr>
              <a:buFont typeface="Wingdings" pitchFamily="2" charset="2"/>
              <a:buChar char="q"/>
            </a:pPr>
            <a:r>
              <a:rPr lang="pl-PL" sz="1800" dirty="0" smtClean="0"/>
              <a:t> Kradzież pieniędzy i tożsamości</a:t>
            </a:r>
          </a:p>
          <a:p>
            <a:pPr>
              <a:buFont typeface="Wingdings" pitchFamily="2" charset="2"/>
              <a:buChar char="q"/>
            </a:pPr>
            <a:r>
              <a:rPr lang="pl-PL" sz="1800" dirty="0" smtClean="0"/>
              <a:t> Upublicznianie intymnych informacji, zdjęć i filmów</a:t>
            </a:r>
          </a:p>
          <a:p>
            <a:pPr>
              <a:buFont typeface="Wingdings" pitchFamily="2" charset="2"/>
              <a:buChar char="q"/>
            </a:pPr>
            <a:r>
              <a:rPr lang="pl-PL" sz="1800" dirty="0" smtClean="0"/>
              <a:t> Kontakt z pornografią, przemocą i materiałami promującymi nielegalne treści</a:t>
            </a:r>
          </a:p>
          <a:p>
            <a:pPr>
              <a:buFont typeface="Wingdings" pitchFamily="2" charset="2"/>
              <a:buChar char="q"/>
            </a:pPr>
            <a:r>
              <a:rPr lang="pl-PL" sz="1800" dirty="0" smtClean="0"/>
              <a:t> Cyberprzemoc i zawieranie znajomości w socjalmediach</a:t>
            </a:r>
          </a:p>
          <a:p>
            <a:pPr>
              <a:buFont typeface="Wingdings" pitchFamily="2" charset="2"/>
              <a:buChar char="q"/>
            </a:pPr>
            <a:r>
              <a:rPr lang="pl-PL" sz="1800" dirty="0" smtClean="0"/>
              <a:t> Phishing</a:t>
            </a:r>
            <a:endParaRPr lang="pl-PL" sz="1800" dirty="0"/>
          </a:p>
        </p:txBody>
      </p:sp>
      <p:pic>
        <p:nvPicPr>
          <p:cNvPr id="5" name="Symbol zastępczy obrazu 4" descr="Znalezione obrazy dla zapytania: grafika ludzik przy komputerze"/>
          <p:cNvPicPr>
            <a:picLocks noGrp="1"/>
          </p:cNvPicPr>
          <p:nvPr>
            <p:ph type="pic" idx="1"/>
          </p:nvPr>
        </p:nvPicPr>
        <p:blipFill>
          <a:blip r:embed="rId2"/>
          <a:srcRect/>
          <a:stretch>
            <a:fillRect/>
          </a:stretch>
        </p:blipFill>
        <p:spPr bwMode="auto">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651721"/>
          </a:xfrm>
        </p:spPr>
        <p:txBody>
          <a:bodyPr/>
          <a:lstStyle/>
          <a:p>
            <a:pPr algn="ctr"/>
            <a:r>
              <a:rPr lang="pl-PL" dirty="0" smtClean="0"/>
              <a:t>Wirusy</a:t>
            </a:r>
            <a:endParaRPr lang="pl-PL" dirty="0"/>
          </a:p>
        </p:txBody>
      </p:sp>
      <p:sp>
        <p:nvSpPr>
          <p:cNvPr id="4" name="Symbol zastępczy tekstu 3"/>
          <p:cNvSpPr>
            <a:spLocks noGrp="1"/>
          </p:cNvSpPr>
          <p:nvPr>
            <p:ph type="body" sz="half" idx="2"/>
          </p:nvPr>
        </p:nvSpPr>
        <p:spPr>
          <a:xfrm>
            <a:off x="5556734" y="2786058"/>
            <a:ext cx="3053866" cy="2876189"/>
          </a:xfrm>
        </p:spPr>
        <p:txBody>
          <a:bodyPr/>
          <a:lstStyle/>
          <a:p>
            <a:pPr algn="just"/>
            <a:r>
              <a:rPr lang="pl-PL" dirty="0" smtClean="0"/>
              <a:t>	Wirus to również program komputerowy, ma on jednak zdolność do powielania się (tak jak wirus chorobowy) stąd też jego nazwa. Jest rozprzestrzeniany przez pliki, do swojego działania wykorzystuje system operacyjny, aplikacje a także tożsamość użytkownika „zarażonego” komputera.</a:t>
            </a:r>
          </a:p>
          <a:p>
            <a:pPr algn="just"/>
            <a:r>
              <a:rPr lang="pl-PL" dirty="0" smtClean="0"/>
              <a:t>	Do zwalczania wirusów i ochrony przed nimi używa się programów antywirusowych i skanery wyłapujące szkodliwe oprogramowania.</a:t>
            </a:r>
            <a:endParaRPr lang="pl-PL" dirty="0"/>
          </a:p>
        </p:txBody>
      </p:sp>
      <p:pic>
        <p:nvPicPr>
          <p:cNvPr id="5" name="Symbol zastępczy obrazu 4" descr="Znalezione obrazy dla zapytania: grafika wirus przy komputerze"/>
          <p:cNvPicPr>
            <a:picLocks noGrp="1"/>
          </p:cNvPicPr>
          <p:nvPr>
            <p:ph type="pic" idx="1"/>
          </p:nvPr>
        </p:nvPicPr>
        <p:blipFill>
          <a:blip r:embed="rId2"/>
          <a:srcRect l="4399" r="4399"/>
          <a:stretch>
            <a:fillRect/>
          </a:stretch>
        </p:blipFill>
        <p:spPr bwMode="auto">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937473"/>
          </a:xfrm>
        </p:spPr>
        <p:txBody>
          <a:bodyPr/>
          <a:lstStyle/>
          <a:p>
            <a:pPr algn="ctr"/>
            <a:r>
              <a:rPr lang="pl-PL" dirty="0" smtClean="0"/>
              <a:t>Kradzież pieniędzy i tożsamości</a:t>
            </a:r>
            <a:endParaRPr lang="pl-PL" dirty="0"/>
          </a:p>
        </p:txBody>
      </p:sp>
      <p:sp>
        <p:nvSpPr>
          <p:cNvPr id="4" name="Symbol zastępczy tekstu 3"/>
          <p:cNvSpPr>
            <a:spLocks noGrp="1"/>
          </p:cNvSpPr>
          <p:nvPr>
            <p:ph type="body" sz="half" idx="2"/>
          </p:nvPr>
        </p:nvSpPr>
        <p:spPr/>
        <p:txBody>
          <a:bodyPr>
            <a:normAutofit lnSpcReduction="10000"/>
          </a:bodyPr>
          <a:lstStyle/>
          <a:p>
            <a:r>
              <a:rPr lang="pl-PL" dirty="0" smtClean="0"/>
              <a:t>	Udostępnianie swoich danych osobowych w sieci może mieć bardzo tragiczne skutki. Konsekwencją tego może być: </a:t>
            </a:r>
          </a:p>
          <a:p>
            <a:pPr>
              <a:buFont typeface="Wingdings" pitchFamily="2" charset="2"/>
              <a:buChar char="q"/>
            </a:pPr>
            <a:r>
              <a:rPr lang="pl-PL" dirty="0" smtClean="0"/>
              <a:t> Wyłudzenie kredytu na twoje nazwisko.</a:t>
            </a:r>
          </a:p>
          <a:p>
            <a:pPr>
              <a:buFont typeface="Wingdings" pitchFamily="2" charset="2"/>
              <a:buChar char="q"/>
            </a:pPr>
            <a:r>
              <a:rPr lang="pl-PL" dirty="0" smtClean="0"/>
              <a:t> Prowadzenie fałszywej działalności na twoje nazwisko i wyłudzanie podatku.</a:t>
            </a:r>
          </a:p>
          <a:p>
            <a:pPr>
              <a:buFont typeface="Wingdings" pitchFamily="2" charset="2"/>
              <a:buChar char="q"/>
            </a:pPr>
            <a:r>
              <a:rPr lang="pl-PL" dirty="0" smtClean="0"/>
              <a:t> Kradzieże na twoje konto.</a:t>
            </a:r>
          </a:p>
          <a:p>
            <a:pPr>
              <a:buFont typeface="Wingdings" pitchFamily="2" charset="2"/>
              <a:buChar char="q"/>
            </a:pPr>
            <a:r>
              <a:rPr lang="pl-PL" dirty="0" smtClean="0"/>
              <a:t> Zawieranie umów np. telefonicznych na twoje nazwisko.</a:t>
            </a:r>
          </a:p>
          <a:p>
            <a:pPr>
              <a:buFont typeface="Wingdings" pitchFamily="2" charset="2"/>
              <a:buChar char="q"/>
            </a:pPr>
            <a:r>
              <a:rPr lang="pl-PL" dirty="0" smtClean="0"/>
              <a:t> Mandaty i punkty karne na twoje konto.</a:t>
            </a:r>
          </a:p>
          <a:p>
            <a:pPr>
              <a:buFont typeface="Wingdings" pitchFamily="2" charset="2"/>
              <a:buChar char="q"/>
            </a:pPr>
            <a:r>
              <a:rPr lang="pl-PL" dirty="0" smtClean="0"/>
              <a:t> Upublicznianie w twoim imieniu różnych materiałów.  </a:t>
            </a:r>
            <a:endParaRPr lang="pl-PL" dirty="0"/>
          </a:p>
        </p:txBody>
      </p:sp>
      <p:pic>
        <p:nvPicPr>
          <p:cNvPr id="5" name="Symbol zastępczy obrazu 4" descr="Znalezione obrazy dla zapytania: grafika ludzik przy komputerze"/>
          <p:cNvPicPr>
            <a:picLocks noGrp="1"/>
          </p:cNvPicPr>
          <p:nvPr>
            <p:ph type="pic" idx="1"/>
          </p:nvPr>
        </p:nvPicPr>
        <p:blipFill>
          <a:blip r:embed="rId2"/>
          <a:srcRect l="16387" r="16387"/>
          <a:stretch>
            <a:fillRect/>
          </a:stretch>
        </p:blipFill>
        <p:spPr bwMode="auto">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Upublicznianie intymnych informacji zdjęć i filmów  </a:t>
            </a:r>
            <a:endParaRPr lang="pl-PL" dirty="0"/>
          </a:p>
        </p:txBody>
      </p:sp>
      <p:sp>
        <p:nvSpPr>
          <p:cNvPr id="4" name="Symbol zastępczy tekstu 3"/>
          <p:cNvSpPr>
            <a:spLocks noGrp="1"/>
          </p:cNvSpPr>
          <p:nvPr>
            <p:ph type="body" sz="half" idx="2"/>
          </p:nvPr>
        </p:nvSpPr>
        <p:spPr/>
        <p:txBody>
          <a:bodyPr/>
          <a:lstStyle/>
          <a:p>
            <a:pPr algn="just"/>
            <a:r>
              <a:rPr lang="pl-PL" dirty="0" smtClean="0"/>
              <a:t>	Kradzież tożsamości i upublicznianie intymnych informacji, zdjęć oraz filmów zdarza się coraz częściej.</a:t>
            </a:r>
          </a:p>
          <a:p>
            <a:pPr algn="just"/>
            <a:r>
              <a:rPr lang="pl-PL" dirty="0" smtClean="0"/>
              <a:t>Młodzi ludzie nie myśląc o konsekwencjach dodają coraz więcej filmów i zdjęć na profile społecznościowe, niejednokrotnie nienadających się  do pokazywania osobom trzecim. Skutkiem tego bywały również samobójstwa z powodu wyśmiewania i prześladowania osoby, którą taka kradzież dotknęła. </a:t>
            </a:r>
            <a:endParaRPr lang="pl-PL" dirty="0"/>
          </a:p>
        </p:txBody>
      </p:sp>
      <p:pic>
        <p:nvPicPr>
          <p:cNvPr id="5" name="Obraz 4" descr="Znalezione obrazy dla zapytania: grafika ludzik przy komputerze"/>
          <p:cNvPicPr/>
          <p:nvPr/>
        </p:nvPicPr>
        <p:blipFill>
          <a:blip r:embed="rId2"/>
          <a:srcRect/>
          <a:stretch>
            <a:fillRect/>
          </a:stretch>
        </p:blipFill>
        <p:spPr bwMode="auto">
          <a:xfrm>
            <a:off x="1857356" y="1714488"/>
            <a:ext cx="2857500" cy="2857500"/>
          </a:xfrm>
          <a:prstGeom prst="rect">
            <a:avLst/>
          </a:prstGeom>
          <a:noFill/>
          <a:ln w="9525">
            <a:noFill/>
            <a:miter lim="800000"/>
            <a:headEnd/>
            <a:tailEnd/>
          </a:ln>
        </p:spPr>
      </p:pic>
      <p:pic>
        <p:nvPicPr>
          <p:cNvPr id="6" name="Symbol zastępczy obrazu 5" descr="Znalezione obrazy dla zapytania: grafika ludzik przy komputerze"/>
          <p:cNvPicPr>
            <a:picLocks noGrp="1"/>
          </p:cNvPicPr>
          <p:nvPr>
            <p:ph type="pic" idx="1"/>
          </p:nvPr>
        </p:nvPicPr>
        <p:blipFill>
          <a:blip r:embed="rId2"/>
          <a:srcRect/>
          <a:stretch>
            <a:fillRect/>
          </a:stretch>
        </p:blipFill>
        <p:spPr bwMode="auto">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dirty="0" smtClean="0"/>
              <a:t>Kontakt  z pornografią, przemocą i materiałami promującymi nielegalne treści</a:t>
            </a:r>
            <a:endParaRPr lang="pl-PL" dirty="0"/>
          </a:p>
        </p:txBody>
      </p:sp>
      <p:sp>
        <p:nvSpPr>
          <p:cNvPr id="4" name="Symbol zastępczy tekstu 3"/>
          <p:cNvSpPr>
            <a:spLocks noGrp="1"/>
          </p:cNvSpPr>
          <p:nvPr>
            <p:ph type="body" sz="half" idx="2"/>
          </p:nvPr>
        </p:nvSpPr>
        <p:spPr>
          <a:xfrm>
            <a:off x="5556734" y="3357561"/>
            <a:ext cx="3053866" cy="2304685"/>
          </a:xfrm>
        </p:spPr>
        <p:txBody>
          <a:bodyPr/>
          <a:lstStyle/>
          <a:p>
            <a:r>
              <a:rPr lang="pl-PL" dirty="0" smtClean="0"/>
              <a:t>	W Internecie mamy dostęp do wszystkiego … również do pornografii, przemocy i nielegalnych treści. Aby zabezpieczyć się przed tego typu zagrożeniami można zablokować tego typu strony, żeby choćby nawet przypadkiem nie było do nich dostępu.</a:t>
            </a:r>
            <a:endParaRPr lang="pl-PL" dirty="0"/>
          </a:p>
        </p:txBody>
      </p:sp>
      <p:pic>
        <p:nvPicPr>
          <p:cNvPr id="5" name="Symbol zastępczy obrazu 4" descr="Znalezione obrazy dla zapytania: grafika ludzik przy komputerze"/>
          <p:cNvPicPr>
            <a:picLocks noGrp="1"/>
          </p:cNvPicPr>
          <p:nvPr>
            <p:ph type="pic" idx="1"/>
          </p:nvPr>
        </p:nvPicPr>
        <p:blipFill>
          <a:blip r:embed="rId2"/>
          <a:srcRect/>
          <a:stretch>
            <a:fillRect/>
          </a:stretch>
        </p:blipFill>
        <p:spPr bwMode="auto">
          <a:prstGeom prst="rect">
            <a:avLst/>
          </a:prstGeom>
          <a:noFill/>
          <a:ln w="9525">
            <a:noFill/>
            <a:miter lim="800000"/>
            <a:headEnd/>
            <a:tailEnd/>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dirty="0" smtClean="0"/>
              <a:t>Cyberprzemoc i zawieranie znajomości w socjalmediach</a:t>
            </a:r>
            <a:endParaRPr lang="pl-PL" dirty="0"/>
          </a:p>
        </p:txBody>
      </p:sp>
      <p:sp>
        <p:nvSpPr>
          <p:cNvPr id="4" name="Symbol zastępczy tekstu 3"/>
          <p:cNvSpPr>
            <a:spLocks noGrp="1"/>
          </p:cNvSpPr>
          <p:nvPr>
            <p:ph type="body" sz="half" idx="2"/>
          </p:nvPr>
        </p:nvSpPr>
        <p:spPr/>
        <p:txBody>
          <a:bodyPr/>
          <a:lstStyle/>
          <a:p>
            <a:pPr algn="just"/>
            <a:r>
              <a:rPr lang="pl-PL" dirty="0" smtClean="0"/>
              <a:t>	Cyberprzemoc ma różne przejawy, jednak do najpopularniejszymi można zaliczyć między innymi stalking, grooming, seksting oraz trollowanie. Podobnym zjawiskom sprzyja poczucie anonimowości, które mamy w Internecie oraz wrażenie przewagi nad ofiarą - odbiorcą tzw. hejtingu.</a:t>
            </a:r>
            <a:endParaRPr lang="pl-PL" dirty="0"/>
          </a:p>
        </p:txBody>
      </p:sp>
      <p:pic>
        <p:nvPicPr>
          <p:cNvPr id="13" name="Symbol zastępczy obrazu 12" descr="Znalezione obrazy dla zapytania: grafika ludzik przy komputerze"/>
          <p:cNvPicPr>
            <a:picLocks noGrp="1"/>
          </p:cNvPicPr>
          <p:nvPr>
            <p:ph type="pic" idx="1"/>
          </p:nvPr>
        </p:nvPicPr>
        <p:blipFill>
          <a:blip r:embed="rId2"/>
          <a:srcRect l="4417" r="4417"/>
          <a:stretch>
            <a:fillRect/>
          </a:stretch>
        </p:blipFill>
        <p:spPr bwMode="auto">
          <a:prstGeom prst="rect">
            <a:avLst/>
          </a:prstGeom>
          <a:noFill/>
          <a:ln w="9525">
            <a:noFill/>
            <a:miter lim="800000"/>
            <a:headEnd/>
            <a:tailEnd/>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556732" y="1705709"/>
            <a:ext cx="3053868" cy="794597"/>
          </a:xfrm>
        </p:spPr>
        <p:txBody>
          <a:bodyPr/>
          <a:lstStyle/>
          <a:p>
            <a:pPr algn="ctr"/>
            <a:r>
              <a:rPr lang="pl-PL" dirty="0" smtClean="0"/>
              <a:t>Phishing</a:t>
            </a:r>
            <a:endParaRPr lang="pl-PL" dirty="0"/>
          </a:p>
        </p:txBody>
      </p:sp>
      <p:sp>
        <p:nvSpPr>
          <p:cNvPr id="4" name="Symbol zastępczy tekstu 3"/>
          <p:cNvSpPr>
            <a:spLocks noGrp="1"/>
          </p:cNvSpPr>
          <p:nvPr>
            <p:ph type="body" sz="half" idx="2"/>
          </p:nvPr>
        </p:nvSpPr>
        <p:spPr>
          <a:xfrm>
            <a:off x="5556734" y="2998764"/>
            <a:ext cx="3053866" cy="2930565"/>
          </a:xfrm>
        </p:spPr>
        <p:txBody>
          <a:bodyPr>
            <a:normAutofit fontScale="92500" lnSpcReduction="10000"/>
          </a:bodyPr>
          <a:lstStyle/>
          <a:p>
            <a:pPr algn="just"/>
            <a:r>
              <a:rPr lang="pl-PL" dirty="0" smtClean="0">
                <a:latin typeface="Calibri" pitchFamily="34" charset="0"/>
                <a:cs typeface="Calibri" pitchFamily="34" charset="0"/>
              </a:rPr>
              <a:t>	</a:t>
            </a:r>
            <a:r>
              <a:rPr lang="pl-PL" sz="1300" dirty="0" smtClean="0">
                <a:latin typeface="Calibri" pitchFamily="34" charset="0"/>
                <a:cs typeface="Calibri" pitchFamily="34" charset="0"/>
              </a:rPr>
              <a:t>Phishing to jedna z metod, która wykorzystywana jest przez cyberprzestępców do wyłudzenia wrażliwych danych takich jak loginy, hasła, PESEL, numery kart kredytowych. W wyniku tego ataku możesz stracić nie tylko dostęp do konta mailowego, lecz także środki zgromadzone na rachunku bankowym. </a:t>
            </a:r>
          </a:p>
          <a:p>
            <a:pPr algn="just"/>
            <a:r>
              <a:rPr lang="pl-PL" sz="1300" dirty="0" smtClean="0">
                <a:latin typeface="Calibri" pitchFamily="34" charset="0"/>
                <a:cs typeface="Calibri" pitchFamily="34" charset="0"/>
              </a:rPr>
              <a:t>	Nazwa budzi dźwiękowe skojarzenia z </a:t>
            </a:r>
            <a:r>
              <a:rPr lang="pl-PL" sz="1300" i="1" dirty="0" smtClean="0">
                <a:latin typeface="Calibri" pitchFamily="34" charset="0"/>
                <a:cs typeface="Calibri" pitchFamily="34" charset="0"/>
              </a:rPr>
              <a:t>fishingiem</a:t>
            </a:r>
            <a:r>
              <a:rPr lang="pl-PL" sz="1300" dirty="0" smtClean="0">
                <a:latin typeface="Calibri" pitchFamily="34" charset="0"/>
                <a:cs typeface="Calibri" pitchFamily="34" charset="0"/>
              </a:rPr>
              <a:t> – czyli łowieniem ryb. Przestępcy, podobnie jak wędkarze, stosują bowiem odpowiednio przygotowaną „przynętę”. W tej roli wykorzystują najczęściej fałszywe e-maile i SMS-y. Coraz częściej oszuści działają także za pośrednictwem komunikatorów i portali społeczności.</a:t>
            </a:r>
          </a:p>
          <a:p>
            <a:pPr algn="just"/>
            <a:endParaRPr lang="pl-PL" dirty="0" smtClean="0">
              <a:latin typeface="Calibri" pitchFamily="34" charset="0"/>
              <a:cs typeface="Calibri" pitchFamily="34" charset="0"/>
            </a:endParaRPr>
          </a:p>
          <a:p>
            <a:endParaRPr lang="pl-PL" dirty="0"/>
          </a:p>
        </p:txBody>
      </p:sp>
      <p:pic>
        <p:nvPicPr>
          <p:cNvPr id="5" name="Symbol zastępczy obrazu 4" descr="Znalezione obrazy dla zapytania: grafika ludzik przy komputerze"/>
          <p:cNvPicPr>
            <a:picLocks noGrp="1"/>
          </p:cNvPicPr>
          <p:nvPr>
            <p:ph type="pic" idx="1"/>
          </p:nvPr>
        </p:nvPicPr>
        <p:blipFill>
          <a:blip r:embed="rId2"/>
          <a:srcRect l="62" r="62"/>
          <a:stretch>
            <a:fillRect/>
          </a:stretch>
        </p:blipFill>
        <p:spPr bwMode="auto">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Techniczny">
  <a:themeElements>
    <a:clrScheme name="Techniczny">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chniczny">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chniczny">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70</TotalTime>
  <Words>549</Words>
  <Application>Microsoft Office PowerPoint</Application>
  <PresentationFormat>Pokaz na ekranie (4:3)</PresentationFormat>
  <Paragraphs>34</Paragraphs>
  <Slides>10</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10</vt:i4>
      </vt:variant>
    </vt:vector>
  </HeadingPairs>
  <TitlesOfParts>
    <vt:vector size="16" baseType="lpstr">
      <vt:lpstr>Arial</vt:lpstr>
      <vt:lpstr>Calibri</vt:lpstr>
      <vt:lpstr>Franklin Gothic Book</vt:lpstr>
      <vt:lpstr>Wingdings</vt:lpstr>
      <vt:lpstr>Wingdings 2</vt:lpstr>
      <vt:lpstr>Techniczny</vt:lpstr>
      <vt:lpstr>Bezpieczny internet</vt:lpstr>
      <vt:lpstr>Kontakt  z całym światem</vt:lpstr>
      <vt:lpstr>Zagrożenia </vt:lpstr>
      <vt:lpstr>Wirusy</vt:lpstr>
      <vt:lpstr>Kradzież pieniędzy i tożsamości</vt:lpstr>
      <vt:lpstr>Upublicznianie intymnych informacji zdjęć i filmów  </vt:lpstr>
      <vt:lpstr>Kontakt  z pornografią, przemocą i materiałami promującymi nielegalne treści</vt:lpstr>
      <vt:lpstr>Cyberprzemoc i zawieranie znajomości w socjalmediach</vt:lpstr>
      <vt:lpstr>Phishing</vt:lpstr>
      <vt:lpstr>Prezentacja programu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Bezpieczny internet</dc:title>
  <dc:creator>Lenovo</dc:creator>
  <cp:lastModifiedBy>Agnieszka Piesik</cp:lastModifiedBy>
  <cp:revision>16</cp:revision>
  <dcterms:created xsi:type="dcterms:W3CDTF">2021-02-12T18:38:18Z</dcterms:created>
  <dcterms:modified xsi:type="dcterms:W3CDTF">2021-02-14T17:20:25Z</dcterms:modified>
</cp:coreProperties>
</file>