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ieszka Piesik" initials="AP" lastIdx="1" clrIdx="0">
    <p:extLst>
      <p:ext uri="{19B8F6BF-5375-455C-9EA6-DF929625EA0E}">
        <p15:presenceInfo xmlns:p15="http://schemas.microsoft.com/office/powerpoint/2012/main" userId="Agnieszka Pies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0C3-AF06-47B0-BEE0-4705AF4DBA74}" type="datetimeFigureOut">
              <a:rPr lang="pl-PL" smtClean="0"/>
              <a:t>2021-02-08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C31-C873-48E0-B20B-215D9B417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40356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0C3-AF06-47B0-BEE0-4705AF4DBA74}" type="datetimeFigureOut">
              <a:rPr lang="pl-PL" smtClean="0"/>
              <a:t>2021-02-08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C31-C873-48E0-B20B-215D9B417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64588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0C3-AF06-47B0-BEE0-4705AF4DBA74}" type="datetimeFigureOut">
              <a:rPr lang="pl-PL" smtClean="0"/>
              <a:t>2021-02-08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C31-C873-48E0-B20B-215D9B417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63647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0C3-AF06-47B0-BEE0-4705AF4DBA74}" type="datetimeFigureOut">
              <a:rPr lang="pl-PL" smtClean="0"/>
              <a:t>2021-02-08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C31-C873-48E0-B20B-215D9B417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83913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0C3-AF06-47B0-BEE0-4705AF4DBA74}" type="datetimeFigureOut">
              <a:rPr lang="pl-PL" smtClean="0"/>
              <a:t>2021-02-08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C31-C873-48E0-B20B-215D9B417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12295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0C3-AF06-47B0-BEE0-4705AF4DBA74}" type="datetimeFigureOut">
              <a:rPr lang="pl-PL" smtClean="0"/>
              <a:t>2021-02-08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C31-C873-48E0-B20B-215D9B417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00969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0C3-AF06-47B0-BEE0-4705AF4DBA74}" type="datetimeFigureOut">
              <a:rPr lang="pl-PL" smtClean="0"/>
              <a:t>2021-02-08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C31-C873-48E0-B20B-215D9B417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69719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0C3-AF06-47B0-BEE0-4705AF4DBA74}" type="datetimeFigureOut">
              <a:rPr lang="pl-PL" smtClean="0"/>
              <a:t>2021-02-08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C31-C873-48E0-B20B-215D9B417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27002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0C3-AF06-47B0-BEE0-4705AF4DBA74}" type="datetimeFigureOut">
              <a:rPr lang="pl-PL" smtClean="0"/>
              <a:t>2021-02-08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C31-C873-48E0-B20B-215D9B417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98635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0C3-AF06-47B0-BEE0-4705AF4DBA74}" type="datetimeFigureOut">
              <a:rPr lang="pl-PL" smtClean="0"/>
              <a:t>2021-02-08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C31-C873-48E0-B20B-215D9B417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79032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0C3-AF06-47B0-BEE0-4705AF4DBA74}" type="datetimeFigureOut">
              <a:rPr lang="pl-PL" smtClean="0"/>
              <a:t>2021-02-08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C31-C873-48E0-B20B-215D9B417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87789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F0C3-AF06-47B0-BEE0-4705AF4DBA74}" type="datetimeFigureOut">
              <a:rPr lang="pl-PL" smtClean="0"/>
              <a:t>2021-02-08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5C31-C873-48E0-B20B-215D9B417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YmX20QCtBvw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wpTd_tMpiHE&amp;t=423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YmX20QCtBvw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HGPB8LROOO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1" y="305481"/>
            <a:ext cx="10660936" cy="3834946"/>
          </a:xfrm>
          <a:prstGeom prst="rect">
            <a:avLst/>
          </a:prstGeom>
        </p:spPr>
      </p:pic>
      <p:pic>
        <p:nvPicPr>
          <p:cNvPr id="6" name="Obraz 5" descr="Internet der dingen - Wikipedi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62" y="3251608"/>
            <a:ext cx="3253622" cy="3120519"/>
          </a:xfrm>
          <a:prstGeom prst="rect">
            <a:avLst/>
          </a:prstGeom>
        </p:spPr>
      </p:pic>
      <p:pic>
        <p:nvPicPr>
          <p:cNvPr id="7" name="Obraz 6" descr="Free vector graphic: Internet, Globe, Browser, Mous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" y="3672454"/>
            <a:ext cx="2733403" cy="25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69880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59558" y="259307"/>
            <a:ext cx="10945505" cy="1637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717" y="411221"/>
            <a:ext cx="2730878" cy="297163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300252" y="259307"/>
            <a:ext cx="8447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TERAZ CZAS NA ODROBINE ŚMIECHU...</a:t>
            </a:r>
            <a:r>
              <a:rPr lang="pl-P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pl-PL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105"/>
            <a:ext cx="2306472" cy="246752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559558" y="1651379"/>
            <a:ext cx="7151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entury Schoolbook" panose="02040604050505020304" pitchFamily="18" charset="0"/>
              </a:rPr>
              <a:t>1. Jakimi kartami grają informatycy?</a:t>
            </a:r>
            <a:endParaRPr lang="pl-PL" sz="2000" b="1" dirty="0">
              <a:latin typeface="Century Schoolbook" panose="02040604050505020304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69690" y="2068869"/>
            <a:ext cx="6564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entury Schoolbook" panose="02040604050505020304" pitchFamily="18" charset="0"/>
              </a:rPr>
              <a:t>- Kartami graficznymi.</a:t>
            </a:r>
            <a:endParaRPr lang="pl-PL" sz="2000" b="1" dirty="0">
              <a:latin typeface="Century Schoolbook" panose="02040604050505020304" pitchFamily="18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153236" y="2533219"/>
            <a:ext cx="7397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entury Schoolbook" panose="02040604050505020304" pitchFamily="18" charset="0"/>
              </a:rPr>
              <a:t>2. Jak </a:t>
            </a:r>
            <a:r>
              <a:rPr lang="pl-PL" sz="2000" b="1" dirty="0" smtClean="0">
                <a:latin typeface="Century Schoolbook" panose="02040604050505020304" pitchFamily="18" charset="0"/>
              </a:rPr>
              <a:t>najczęściej informatycy zwracają się do swoich żon/mężów?</a:t>
            </a:r>
            <a:endParaRPr lang="pl-PL" sz="2000" b="1" dirty="0">
              <a:latin typeface="Century Schoolbook" panose="02040604050505020304" pitchFamily="18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393020" y="3244282"/>
            <a:ext cx="4380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entury Schoolbook" panose="02040604050505020304" pitchFamily="18" charset="0"/>
              </a:rPr>
              <a:t>- Myszko.....</a:t>
            </a:r>
            <a:endParaRPr lang="pl-PL" sz="2000" b="1" dirty="0">
              <a:latin typeface="Century Schoolbook" panose="02040604050505020304" pitchFamily="18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3160782" y="3728416"/>
            <a:ext cx="76381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entury Schoolbook" panose="02040604050505020304" pitchFamily="18" charset="0"/>
              </a:rPr>
              <a:t>3. Pewien informatyk poszedł na ryby. Złapał złotą rybkę, która obiecała spełnić tradycyjnie trzy życzenia. Informatyk mówi:</a:t>
            </a:r>
          </a:p>
          <a:p>
            <a:r>
              <a:rPr lang="pl-PL" sz="2000" b="1" dirty="0" smtClean="0">
                <a:latin typeface="Century Schoolbook" panose="02040604050505020304" pitchFamily="18" charset="0"/>
              </a:rPr>
              <a:t>- Żeby był pokój na świecie.</a:t>
            </a:r>
          </a:p>
          <a:p>
            <a:r>
              <a:rPr lang="pl-PL" sz="2000" b="1" dirty="0" smtClean="0">
                <a:latin typeface="Century Schoolbook" panose="02040604050505020304" pitchFamily="18" charset="0"/>
              </a:rPr>
              <a:t>- Za trudne.</a:t>
            </a:r>
          </a:p>
          <a:p>
            <a:r>
              <a:rPr lang="pl-PL" sz="2000" b="1" dirty="0" smtClean="0">
                <a:latin typeface="Century Schoolbook" panose="02040604050505020304" pitchFamily="18" charset="0"/>
              </a:rPr>
              <a:t>- No to, aby Windows się nie zacinał.</a:t>
            </a:r>
          </a:p>
          <a:p>
            <a:r>
              <a:rPr lang="pl-PL" sz="2000" b="1" dirty="0" smtClean="0">
                <a:latin typeface="Century Schoolbook" panose="02040604050505020304" pitchFamily="18" charset="0"/>
              </a:rPr>
              <a:t>- To już niech będzie ten pokój na świecie.</a:t>
            </a:r>
          </a:p>
        </p:txBody>
      </p:sp>
    </p:spTree>
    <p:extLst>
      <p:ext uri="{BB962C8B-B14F-4D97-AF65-F5344CB8AC3E}">
        <p14:creationId xmlns:p14="http://schemas.microsoft.com/office/powerpoint/2010/main" val="7424283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" y="0"/>
            <a:ext cx="12192001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541" y="303888"/>
            <a:ext cx="2566917" cy="247065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889612" y="559558"/>
            <a:ext cx="7806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entury Schoolbook" panose="02040604050505020304" pitchFamily="18" charset="0"/>
              </a:rPr>
              <a:t>4. W sklepie z komputerami sprzedawca zachwala klientowi swój najnowszy towar: </a:t>
            </a:r>
          </a:p>
          <a:p>
            <a:r>
              <a:rPr lang="pl-PL" sz="2000" b="1" dirty="0" smtClean="0">
                <a:latin typeface="Century Schoolbook" panose="02040604050505020304" pitchFamily="18" charset="0"/>
              </a:rPr>
              <a:t>- Ten komputer wykona za pana połowę pracy!</a:t>
            </a:r>
          </a:p>
          <a:p>
            <a:r>
              <a:rPr lang="pl-PL" sz="2000" b="1" dirty="0" smtClean="0">
                <a:latin typeface="Century Schoolbook" panose="02040604050505020304" pitchFamily="18" charset="0"/>
              </a:rPr>
              <a:t>- W takim  razie biorę dwa.</a:t>
            </a:r>
            <a:endParaRPr lang="pl-PL" sz="2000" b="1" dirty="0">
              <a:latin typeface="Century Schoolbook" panose="020406040505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789262" y="2065391"/>
            <a:ext cx="8888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entury Schoolbook" panose="02040604050505020304" pitchFamily="18" charset="0"/>
              </a:rPr>
              <a:t>5. Mąż siedzi przy komputerze, za jego plecami żona. Żona mówi:</a:t>
            </a:r>
          </a:p>
          <a:p>
            <a:r>
              <a:rPr lang="pl-PL" sz="2000" b="1" dirty="0" smtClean="0">
                <a:latin typeface="Century Schoolbook" panose="02040604050505020304" pitchFamily="18" charset="0"/>
              </a:rPr>
              <a:t>- No weź, puść mnie na chwilę, teraz ja sobie </a:t>
            </a:r>
            <a:r>
              <a:rPr lang="pl-PL" sz="2000" b="1" dirty="0" err="1" smtClean="0">
                <a:latin typeface="Century Schoolbook" panose="02040604050505020304" pitchFamily="18" charset="0"/>
              </a:rPr>
              <a:t>poserfuję</a:t>
            </a:r>
            <a:r>
              <a:rPr lang="pl-PL" sz="2000" b="1" dirty="0" smtClean="0">
                <a:latin typeface="Century Schoolbook" panose="02040604050505020304" pitchFamily="18" charset="0"/>
              </a:rPr>
              <a:t> po Internecie...</a:t>
            </a:r>
          </a:p>
          <a:p>
            <a:r>
              <a:rPr lang="pl-PL" sz="2000" b="1" dirty="0" smtClean="0">
                <a:latin typeface="Century Schoolbook" panose="02040604050505020304" pitchFamily="18" charset="0"/>
              </a:rPr>
              <a:t>A mąż na to:</a:t>
            </a:r>
          </a:p>
          <a:p>
            <a:r>
              <a:rPr lang="pl-PL" sz="2000" b="1" dirty="0" smtClean="0">
                <a:latin typeface="Century Schoolbook" panose="02040604050505020304" pitchFamily="18" charset="0"/>
              </a:rPr>
              <a:t>- No nie!!! Czy ja Ci wyrywam gąbkę z ręki jak zmywasz naczynia?</a:t>
            </a:r>
            <a:endParaRPr lang="pl-PL" sz="2000" b="1" dirty="0">
              <a:latin typeface="Century Schoolbook" panose="02040604050505020304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4064" y="3939319"/>
            <a:ext cx="1010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entury Schoolbook" panose="02040604050505020304" pitchFamily="18" charset="0"/>
              </a:rPr>
              <a:t>6. Co mówi informatyk, kiedy dostanie na urodziny pendrive?</a:t>
            </a:r>
            <a:endParaRPr lang="pl-PL" sz="2000" b="1" dirty="0">
              <a:latin typeface="Century Schoolbook" panose="020406040505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1275" y="4317515"/>
            <a:ext cx="1020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entury Schoolbook" panose="02040604050505020304" pitchFamily="18" charset="0"/>
              </a:rPr>
              <a:t>- Dzięki za pamięć.</a:t>
            </a:r>
            <a:endParaRPr lang="pl-PL" sz="2000" b="1" dirty="0">
              <a:latin typeface="Century Schoolbook" panose="02040604050505020304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14065" y="5127777"/>
            <a:ext cx="8830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entury Schoolbook" panose="02040604050505020304" pitchFamily="18" charset="0"/>
              </a:rPr>
              <a:t>7. Czym różni się doświadczony informatyk od początkującego?</a:t>
            </a:r>
            <a:endParaRPr lang="pl-PL" sz="2000" b="1" dirty="0">
              <a:latin typeface="Century Schoolbook" panose="02040604050505020304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42969" y="5624688"/>
            <a:ext cx="833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entury Schoolbook" panose="02040604050505020304" pitchFamily="18" charset="0"/>
              </a:rPr>
              <a:t>Początkujący uważa, że 1 KB to 1000 B, a doświadczony jest pewien, że 1 km to 1024 m</a:t>
            </a:r>
            <a:endParaRPr lang="pl-PL" sz="2000" b="1" dirty="0">
              <a:latin typeface="Century Schoolbook" panose="02040604050505020304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6852" y="4125963"/>
            <a:ext cx="2202024" cy="22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556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418804" y="4199708"/>
            <a:ext cx="6962503" cy="21161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latin typeface="Century Schoolbook" panose="02040604050505020304" pitchFamily="18" charset="0"/>
                <a:hlinkClick r:id="rId4"/>
              </a:rPr>
              <a:t>Jak bezpiecznie korzystać z Internetu</a:t>
            </a:r>
            <a:endParaRPr lang="pl-PL" sz="3600" dirty="0">
              <a:latin typeface="Century Schoolbook" panose="020406040505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04469"/>
            <a:ext cx="7197634" cy="32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47515"/>
      </p:ext>
    </p:extLst>
  </p:cSld>
  <p:clrMapOvr>
    <a:masterClrMapping/>
  </p:clrMapOvr>
  <p:transition spd="med" advClick="0" advTm="29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418804" y="4199708"/>
            <a:ext cx="6962503" cy="21161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latin typeface="Century Schoolbook" panose="02040604050505020304" pitchFamily="18" charset="0"/>
                <a:hlinkClick r:id="rId4"/>
              </a:rPr>
              <a:t>Jak bezpiecznie korzystać z Internetu dla klas młodszych</a:t>
            </a:r>
            <a:endParaRPr lang="pl-PL" sz="3600" dirty="0">
              <a:latin typeface="Century Schoolbook" panose="020406040505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04469"/>
            <a:ext cx="7197634" cy="32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77016"/>
      </p:ext>
    </p:extLst>
  </p:cSld>
  <p:clrMapOvr>
    <a:masterClrMapping/>
  </p:clrMapOvr>
  <p:transition spd="med" advClick="0" advTm="29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487706" y="645459"/>
            <a:ext cx="6199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INTERNET</a:t>
            </a:r>
            <a:endParaRPr lang="pl-PL" sz="5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954741" y="1990165"/>
            <a:ext cx="71538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o</a:t>
            </a:r>
            <a:r>
              <a:rPr lang="pl-PL" sz="26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gólnoświatowa sieć komputerowa,</a:t>
            </a:r>
          </a:p>
          <a:p>
            <a:r>
              <a:rPr lang="pl-PL" sz="2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o</a:t>
            </a:r>
            <a:r>
              <a:rPr lang="pl-PL" sz="26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kreślana również jako sieć sieci.</a:t>
            </a:r>
            <a:r>
              <a:rPr lang="pl-PL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47164" y="3202489"/>
            <a:ext cx="72614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latin typeface="Century Schoolbook" panose="02040604050505020304" pitchFamily="18" charset="0"/>
              </a:rPr>
              <a:t>W znaczeniu informatycznym Internet to przestrzeń adresów IP przydzielonych hostom i serwerom połączonym za pomocą urządzeń sieciowych.</a:t>
            </a:r>
            <a:endParaRPr lang="pl-PL" sz="2600" b="1" dirty="0">
              <a:latin typeface="Century Schoolbook" panose="02040604050505020304" pitchFamily="18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741" y="647299"/>
            <a:ext cx="2389095" cy="267351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44" y="4059278"/>
            <a:ext cx="2503394" cy="250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72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680883" y="176461"/>
            <a:ext cx="9278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DZIEŃ BEZPIECZNEGO INTERNETU</a:t>
            </a:r>
            <a:endParaRPr lang="pl-PL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156447" y="2017059"/>
            <a:ext cx="100046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600" dirty="0">
              <a:latin typeface="Century Schoolbook" panose="02040604050505020304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232647" y="3993776"/>
            <a:ext cx="858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232646" y="3901701"/>
            <a:ext cx="8395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entury Schoolbook" panose="02040604050505020304" pitchFamily="18" charset="0"/>
              </a:rPr>
              <a:t>W Polsce Dzień Bezpiecznego Internetu organizowany jest przez Polskie </a:t>
            </a:r>
            <a:r>
              <a:rPr lang="pl-PL" sz="2400" b="1" dirty="0">
                <a:latin typeface="Century Schoolbook" panose="02040604050505020304" pitchFamily="18" charset="0"/>
              </a:rPr>
              <a:t>Centrum Programu </a:t>
            </a:r>
            <a:r>
              <a:rPr lang="pl-PL" sz="2400" b="1" dirty="0" err="1">
                <a:latin typeface="Century Schoolbook" panose="02040604050505020304" pitchFamily="18" charset="0"/>
              </a:rPr>
              <a:t>Safer</a:t>
            </a:r>
            <a:r>
              <a:rPr lang="pl-PL" sz="2400" b="1" dirty="0">
                <a:latin typeface="Century Schoolbook" panose="02040604050505020304" pitchFamily="18" charset="0"/>
              </a:rPr>
              <a:t> Internet (PCPSI), które tworzą państwowy instytut badawczy NASK oraz Fundacja Dajemy Dzieciom </a:t>
            </a:r>
            <a:r>
              <a:rPr lang="pl-PL" sz="2400" b="1" dirty="0" smtClean="0">
                <a:latin typeface="Century Schoolbook" panose="02040604050505020304" pitchFamily="18" charset="0"/>
              </a:rPr>
              <a:t>Siłę (dawniej Dzieci Niczyje) </a:t>
            </a:r>
            <a:r>
              <a:rPr lang="pl-PL" sz="2400" b="1" dirty="0">
                <a:latin typeface="Century Schoolbook" panose="02040604050505020304" pitchFamily="18" charset="0"/>
              </a:rPr>
              <a:t>– realizatorzy unijnego programu „Łącząc Europę”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126" y="2748107"/>
            <a:ext cx="2811274" cy="2123037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10529047" y="2955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206" y="185158"/>
            <a:ext cx="1913965" cy="1913965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833282" y="1576973"/>
            <a:ext cx="8695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Century Schoolbook" panose="02040604050505020304" pitchFamily="18" charset="0"/>
              </a:rPr>
              <a:t>o</a:t>
            </a:r>
            <a:r>
              <a:rPr lang="pl-PL" sz="2400" b="1" dirty="0" smtClean="0">
                <a:latin typeface="Century Schoolbook" panose="02040604050505020304" pitchFamily="18" charset="0"/>
              </a:rPr>
              <a:t>bchodzony jest w całej Europie w pierwszej połowie lutego. Jest inicjatywą Komisji Europejskiej, mającą na celu zwrócenie uwagi na kwestię bezpiecznego dostępu dzieci i młodzieży do zasobów internetowych.</a:t>
            </a:r>
            <a:endParaRPr lang="pl-PL" sz="2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324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49" y="2765781"/>
            <a:ext cx="3424292" cy="354529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398494" y="295835"/>
            <a:ext cx="926950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Century Schoolbook" panose="02040604050505020304" pitchFamily="18" charset="0"/>
              </a:rPr>
              <a:t>Wydarzenie to w 2021 roku ma hasło</a:t>
            </a:r>
          </a:p>
          <a:p>
            <a:pPr algn="ctr"/>
            <a:endParaRPr lang="pl-PL" sz="2400" b="1" dirty="0" smtClean="0">
              <a:latin typeface="Century Schoolbook" panose="02040604050505020304" pitchFamily="18" charset="0"/>
            </a:endParaRPr>
          </a:p>
          <a:p>
            <a:pPr algn="ctr"/>
            <a:r>
              <a:rPr lang="pl-PL" sz="3200" b="1" u="sng" dirty="0" smtClean="0">
                <a:latin typeface="Century Schoolbook" panose="02040604050505020304" pitchFamily="18" charset="0"/>
              </a:rPr>
              <a:t> „Dzień Bezpiecznego Internetu: Działajmy Razem!”.</a:t>
            </a:r>
          </a:p>
          <a:p>
            <a:pPr algn="ctr"/>
            <a:r>
              <a:rPr lang="pl-PL" sz="2400" b="1" dirty="0" smtClean="0">
                <a:latin typeface="Century Schoolbook" panose="02040604050505020304" pitchFamily="18" charset="0"/>
              </a:rPr>
              <a:t>Zwraca uwagę na istotę współpracy </a:t>
            </a:r>
          </a:p>
          <a:p>
            <a:pPr algn="ctr"/>
            <a:r>
              <a:rPr lang="pl-PL" sz="2400" b="1" dirty="0" smtClean="0">
                <a:latin typeface="Century Schoolbook" panose="02040604050505020304" pitchFamily="18" charset="0"/>
              </a:rPr>
              <a:t>pomiędzy różnymi sektorami </a:t>
            </a:r>
          </a:p>
          <a:p>
            <a:pPr algn="ctr"/>
            <a:r>
              <a:rPr lang="pl-PL" sz="2400" b="1" dirty="0" smtClean="0">
                <a:latin typeface="Century Schoolbook" panose="02040604050505020304" pitchFamily="18" charset="0"/>
              </a:rPr>
              <a:t>przy wspieraniu pozytywnych zmian w sieci. </a:t>
            </a:r>
            <a:endParaRPr lang="pl-PL" sz="2400" b="1" dirty="0">
              <a:latin typeface="Century Schoolbook" panose="020406040505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1" y="3429000"/>
            <a:ext cx="3399129" cy="33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923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176" y="1030001"/>
            <a:ext cx="2332457" cy="218991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2" y="4358611"/>
            <a:ext cx="2467716" cy="23509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384663" y="378823"/>
            <a:ext cx="9431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ZASADY BEZPIECZNEGO KORZYSTANIA </a:t>
            </a:r>
          </a:p>
          <a:p>
            <a:pPr algn="ctr"/>
            <a:r>
              <a:rPr lang="pl-P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 INTERNETU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16005" y="1626949"/>
            <a:ext cx="839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entury Schoolbook" panose="02040604050505020304" pitchFamily="18" charset="0"/>
              </a:rPr>
              <a:t>1. Nie udostępniaj swoich prywatnych danych nieznanym osobom. </a:t>
            </a:r>
            <a:endParaRPr lang="pl-PL" b="1" dirty="0">
              <a:latin typeface="Century Schoolbook" panose="020406040505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16005" y="2199581"/>
            <a:ext cx="84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entury Schoolbook" panose="02040604050505020304" pitchFamily="18" charset="0"/>
              </a:rPr>
              <a:t>2. Nigdy nie podawaj komuś swojego hasła.</a:t>
            </a:r>
            <a:endParaRPr lang="pl-PL" b="1" dirty="0">
              <a:latin typeface="Century Schoolbook" panose="02040604050505020304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70152" y="2760114"/>
            <a:ext cx="85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entury Schoolbook" panose="02040604050505020304" pitchFamily="18" charset="0"/>
              </a:rPr>
              <a:t>3. Używaj programów antywirusowych.</a:t>
            </a:r>
            <a:endParaRPr lang="pl-PL" b="1" dirty="0">
              <a:latin typeface="Century Schoolbook" panose="02040604050505020304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70152" y="3281010"/>
            <a:ext cx="854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entury Schoolbook" panose="02040604050505020304" pitchFamily="18" charset="0"/>
              </a:rPr>
              <a:t>4. Nie wierz wszystkiemu co czytasz w sieci.</a:t>
            </a:r>
            <a:endParaRPr lang="pl-PL" b="1" dirty="0">
              <a:latin typeface="Century Schoolbook" panose="02040604050505020304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77728" y="3830231"/>
            <a:ext cx="756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entury Schoolbook" panose="02040604050505020304" pitchFamily="18" charset="0"/>
              </a:rPr>
              <a:t>5. Nigdy nie umawiaj się na spotkanie z nieznajomą osobą.</a:t>
            </a:r>
            <a:endParaRPr lang="pl-PL" b="1" dirty="0">
              <a:latin typeface="Century Schoolbook" panose="02040604050505020304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77728" y="4519830"/>
            <a:ext cx="780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entury Schoolbook" panose="02040604050505020304" pitchFamily="18" charset="0"/>
              </a:rPr>
              <a:t>6. Nigdy nie używaj </a:t>
            </a:r>
            <a:r>
              <a:rPr lang="pl-PL" b="1" dirty="0" err="1" smtClean="0">
                <a:latin typeface="Century Schoolbook" panose="02040604050505020304" pitchFamily="18" charset="0"/>
              </a:rPr>
              <a:t>webkamery</a:t>
            </a:r>
            <a:r>
              <a:rPr lang="pl-PL" b="1" dirty="0" smtClean="0">
                <a:latin typeface="Century Schoolbook" panose="02040604050505020304" pitchFamily="18" charset="0"/>
              </a:rPr>
              <a:t> podczas rozmowy z osobą,      której nie znasz.</a:t>
            </a:r>
            <a:endParaRPr lang="pl-PL" b="1" dirty="0">
              <a:latin typeface="Century Schoolbook" panose="02040604050505020304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70152" y="5386350"/>
            <a:ext cx="799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entury Schoolbook" panose="02040604050505020304" pitchFamily="18" charset="0"/>
              </a:rPr>
              <a:t>7. Nie odpowiadaj na zaczepki w sieci.</a:t>
            </a:r>
            <a:endParaRPr lang="pl-PL" b="1" dirty="0">
              <a:latin typeface="Century Schoolbook" panose="02040604050505020304" pitchFamily="18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01706" y="4935071"/>
            <a:ext cx="813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111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240971" y="235131"/>
            <a:ext cx="906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KORZYŚCI PŁYNĄCE Z INTERNETU</a:t>
            </a:r>
            <a:endParaRPr lang="pl-PL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1" y="819906"/>
            <a:ext cx="3133164" cy="314489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63071" y="1122363"/>
            <a:ext cx="759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entury Schoolbook" panose="02040604050505020304" pitchFamily="18" charset="0"/>
              </a:rPr>
              <a:t>1. Szybkie kontaktowanie się ze znajomymi.</a:t>
            </a:r>
            <a:endParaRPr lang="pl-PL" b="1" dirty="0">
              <a:latin typeface="Century Schoolbook" panose="02040604050505020304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63072" y="1748118"/>
            <a:ext cx="762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entury Schoolbook" panose="02040604050505020304" pitchFamily="18" charset="0"/>
              </a:rPr>
              <a:t>2. Darmowe rozmowy (np. </a:t>
            </a:r>
            <a:r>
              <a:rPr lang="pl-PL" b="1" dirty="0" err="1" smtClean="0">
                <a:latin typeface="Century Schoolbook" panose="02040604050505020304" pitchFamily="18" charset="0"/>
              </a:rPr>
              <a:t>skype</a:t>
            </a:r>
            <a:r>
              <a:rPr lang="pl-PL" b="1" dirty="0" smtClean="0">
                <a:latin typeface="Century Schoolbook" panose="02040604050505020304" pitchFamily="18" charset="0"/>
              </a:rPr>
              <a:t>, </a:t>
            </a:r>
            <a:r>
              <a:rPr lang="pl-PL" b="1" dirty="0" err="1" smtClean="0">
                <a:latin typeface="Century Schoolbook" panose="02040604050505020304" pitchFamily="18" charset="0"/>
              </a:rPr>
              <a:t>messanger</a:t>
            </a:r>
            <a:r>
              <a:rPr lang="pl-PL" b="1" dirty="0" smtClean="0">
                <a:latin typeface="Century Schoolbook" panose="02040604050505020304" pitchFamily="18" charset="0"/>
              </a:rPr>
              <a:t>, </a:t>
            </a:r>
            <a:r>
              <a:rPr lang="pl-PL" b="1" dirty="0" err="1" smtClean="0">
                <a:latin typeface="Century Schoolbook" panose="02040604050505020304" pitchFamily="18" charset="0"/>
              </a:rPr>
              <a:t>instagram</a:t>
            </a:r>
            <a:r>
              <a:rPr lang="pl-PL" b="1" dirty="0" smtClean="0">
                <a:latin typeface="Century Schoolbook" panose="02040604050505020304" pitchFamily="18" charset="0"/>
              </a:rPr>
              <a:t>) – internetowa telefonia.</a:t>
            </a:r>
            <a:endParaRPr lang="pl-PL" b="1" dirty="0">
              <a:latin typeface="Century Schoolbook" panose="02040604050505020304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63071" y="2541494"/>
            <a:ext cx="692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entury Schoolbook" panose="02040604050505020304" pitchFamily="18" charset="0"/>
              </a:rPr>
              <a:t>3. Łatwy i szybki dostęp do bieżących informacji z całego świata.</a:t>
            </a:r>
            <a:endParaRPr lang="pl-PL" b="1" dirty="0">
              <a:latin typeface="Century Schoolbook" panose="020406040505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63071" y="3509963"/>
            <a:ext cx="692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entury Schoolbook" panose="02040604050505020304" pitchFamily="18" charset="0"/>
              </a:rPr>
              <a:t>4. Dostęp do źródeł materiałowych, encyklopedii online, itp. </a:t>
            </a:r>
            <a:endParaRPr lang="pl-PL" b="1" dirty="0">
              <a:latin typeface="Century Schoolbook" panose="02040604050505020304" pitchFamily="18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488" y="5272632"/>
            <a:ext cx="3200400" cy="1428750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363071" y="4652682"/>
            <a:ext cx="692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entury Schoolbook" panose="02040604050505020304" pitchFamily="18" charset="0"/>
              </a:rPr>
              <a:t>5. Możliwość wypowiadania się np. na forach i pozostania osobą anonimową. </a:t>
            </a:r>
            <a:endParaRPr lang="pl-PL" b="1" dirty="0">
              <a:latin typeface="Century Schoolbook" panose="02040604050505020304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1851" y="428981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26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2000"/>
            <a:ext cx="12192001" cy="6950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93378" y="291531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ZAGROŻENIA W INTERNECIE</a:t>
            </a:r>
            <a:endParaRPr lang="pl-PL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Objaśnienie owalne 5"/>
          <p:cNvSpPr/>
          <p:nvPr/>
        </p:nvSpPr>
        <p:spPr>
          <a:xfrm>
            <a:off x="977154" y="1111045"/>
            <a:ext cx="2850776" cy="2024249"/>
          </a:xfrm>
          <a:prstGeom prst="wedgeEllipseCallout">
            <a:avLst>
              <a:gd name="adj1" fmla="val -24606"/>
              <a:gd name="adj2" fmla="val 6117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Kontakt z materiałami epatującymi przemocą</a:t>
            </a:r>
            <a:endParaRPr lang="pl-PL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1" name="Objaśnienie owalne 20"/>
          <p:cNvSpPr/>
          <p:nvPr/>
        </p:nvSpPr>
        <p:spPr>
          <a:xfrm>
            <a:off x="4829736" y="1663062"/>
            <a:ext cx="2879912" cy="1794524"/>
          </a:xfrm>
          <a:prstGeom prst="wedgeEllipseCallout">
            <a:avLst>
              <a:gd name="adj1" fmla="val -24606"/>
              <a:gd name="adj2" fmla="val 6117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Kontakt z internetowymi oszustami</a:t>
            </a:r>
            <a:endParaRPr lang="pl-PL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2" name="Objaśnienie owalne 21"/>
          <p:cNvSpPr/>
          <p:nvPr/>
        </p:nvSpPr>
        <p:spPr>
          <a:xfrm>
            <a:off x="793378" y="4107656"/>
            <a:ext cx="2514598" cy="1768710"/>
          </a:xfrm>
          <a:prstGeom prst="wedgeEllipseCallout">
            <a:avLst>
              <a:gd name="adj1" fmla="val -24606"/>
              <a:gd name="adj2" fmla="val 6117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Nieświadome uczestniczenie w działaniach niezgodnych z prawem</a:t>
            </a:r>
            <a:endParaRPr lang="pl-PL" sz="1600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3" name="Objaśnienie owalne 22"/>
          <p:cNvSpPr/>
          <p:nvPr/>
        </p:nvSpPr>
        <p:spPr>
          <a:xfrm>
            <a:off x="8525436" y="1029784"/>
            <a:ext cx="2850776" cy="2024249"/>
          </a:xfrm>
          <a:prstGeom prst="wedgeEllipseCallout">
            <a:avLst>
              <a:gd name="adj1" fmla="val -24606"/>
              <a:gd name="adj2" fmla="val 6117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Uzależnienie od Internetu</a:t>
            </a:r>
            <a:endParaRPr lang="pl-PL" sz="2000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4" name="Objaśnienie owalne 23"/>
          <p:cNvSpPr/>
          <p:nvPr/>
        </p:nvSpPr>
        <p:spPr>
          <a:xfrm>
            <a:off x="7915836" y="4429919"/>
            <a:ext cx="2752164" cy="1774586"/>
          </a:xfrm>
          <a:prstGeom prst="wedgeEllipseCallout">
            <a:avLst>
              <a:gd name="adj1" fmla="val -24606"/>
              <a:gd name="adj2" fmla="val 6117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Nieświadome udostępnianie informacji</a:t>
            </a:r>
            <a:endParaRPr lang="pl-PL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8598" y="4236669"/>
            <a:ext cx="3256430" cy="24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573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255594" y="286603"/>
            <a:ext cx="941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NETYKIETY</a:t>
            </a:r>
            <a:endParaRPr lang="pl-PL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32" y="871378"/>
            <a:ext cx="10117515" cy="545585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53" y="578990"/>
            <a:ext cx="3584759" cy="62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113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027"/>
            <a:ext cx="12192001" cy="6858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524000" y="1068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ZASADY NETYKIETY</a:t>
            </a:r>
            <a:endParaRPr lang="pl-PL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Objaśnienie prostokątne zaokrąglone 12"/>
          <p:cNvSpPr/>
          <p:nvPr/>
        </p:nvSpPr>
        <p:spPr>
          <a:xfrm>
            <a:off x="3193576" y="774366"/>
            <a:ext cx="8598090" cy="5761867"/>
          </a:xfrm>
          <a:prstGeom prst="wedgeRoundRectCallout">
            <a:avLst>
              <a:gd name="adj1" fmla="val -73305"/>
              <a:gd name="adj2" fmla="val -3057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Nie pisz wulgaryzmów.</a:t>
            </a:r>
          </a:p>
          <a:p>
            <a:r>
              <a:rPr lang="pl-PL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2. Nie </a:t>
            </a:r>
            <a:r>
              <a:rPr lang="pl-PL" sz="2000" b="1" dirty="0" err="1" smtClean="0">
                <a:solidFill>
                  <a:schemeClr val="tx1"/>
                </a:solidFill>
                <a:latin typeface="Century Schoolbook" panose="02040604050505020304" pitchFamily="18" charset="0"/>
              </a:rPr>
              <a:t>spamuj</a:t>
            </a:r>
            <a:r>
              <a:rPr lang="pl-PL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</a:p>
          <a:p>
            <a:r>
              <a:rPr lang="pl-PL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3. Nie pisz wiadomości dużymi literami.</a:t>
            </a:r>
          </a:p>
          <a:p>
            <a:r>
              <a:rPr lang="pl-PL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4. Nie nadużywaj emotikon.</a:t>
            </a:r>
          </a:p>
          <a:p>
            <a:r>
              <a:rPr lang="pl-PL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5. Dbaj o poprawność i czystość języka swoich wypowiedzi.</a:t>
            </a:r>
          </a:p>
          <a:p>
            <a:r>
              <a:rPr lang="pl-PL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6. Nie podszywaj się pod innych użytkowników i nie wypowiadaj się pod cudzymi i/lub różnymi </a:t>
            </a:r>
            <a:r>
              <a:rPr lang="pl-PL" sz="2000" b="1" dirty="0" err="1" smtClean="0">
                <a:solidFill>
                  <a:schemeClr val="tx1"/>
                </a:solidFill>
                <a:latin typeface="Century Schoolbook" panose="02040604050505020304" pitchFamily="18" charset="0"/>
              </a:rPr>
              <a:t>nickami</a:t>
            </a:r>
            <a:r>
              <a:rPr lang="pl-PL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</a:p>
          <a:p>
            <a:r>
              <a:rPr lang="pl-PL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7. Jeśli dyskusja ma dotyczyć lub poruszać kwestie prywatne prowadź ją poza Serwisem, przy pomocy wiadomości prywatnych.</a:t>
            </a:r>
          </a:p>
          <a:p>
            <a:r>
              <a:rPr lang="pl-PL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8. Szanuj prywatność innych użytkowników.</a:t>
            </a:r>
          </a:p>
          <a:p>
            <a:r>
              <a:rPr lang="pl-PL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9. Nie obrażaj i nie atakuj innych użytkowników Serwisu.</a:t>
            </a:r>
          </a:p>
          <a:p>
            <a:r>
              <a:rPr lang="pl-PL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10. Ignoruj użytkowników mających na celu dezorganizowanie dyskusji i prowokujących wywołanie kłótni.</a:t>
            </a:r>
            <a:endParaRPr lang="pl-PL" sz="2000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4698" y="279711"/>
            <a:ext cx="3580393" cy="62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81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637</Words>
  <Application>Microsoft Office PowerPoint</Application>
  <PresentationFormat>Panoramiczny</PresentationFormat>
  <Paragraphs>69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Schoolbook</vt:lpstr>
      <vt:lpstr>Comic Sans MS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Piesik</dc:creator>
  <cp:lastModifiedBy>Agnieszka Piesik</cp:lastModifiedBy>
  <cp:revision>45</cp:revision>
  <dcterms:created xsi:type="dcterms:W3CDTF">2021-01-23T13:00:17Z</dcterms:created>
  <dcterms:modified xsi:type="dcterms:W3CDTF">2021-02-08T10:32:50Z</dcterms:modified>
</cp:coreProperties>
</file>