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18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7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8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0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7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7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7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xmlns="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xmlns="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xmlns="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xmlns="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xmlns="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xmlns="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xmlns="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xmlns="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xmlns="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xmlns="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xmlns="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xmlns="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xmlns="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xmlns="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xmlns="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xmlns="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xmlns="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xmlns="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xmlns="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xmlns="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xmlns="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xmlns="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xmlns="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xmlns="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xmlns="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xmlns="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xmlns="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xmlns="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xmlns="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xmlns="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xmlns="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xmlns="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xmlns="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xmlns="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xmlns="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xmlns="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xmlns="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xmlns="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energy.pl/blog/jak-dbac-o-srodowisko/" TargetMode="External"/><Relationship Id="rId2" Type="http://schemas.openxmlformats.org/officeDocument/2006/relationships/hyperlink" Target="https://www.youtube.com/watch?v=YkKaphRWJ2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peEFgL4dr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8789E63-C78D-4210-8A38-DD6FB3B6B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DA04DD-68C3-4D08-86D6-D8C5AF370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" b="130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8494C5-ED44-4EAD-9213-4FBAA4BB7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FFECFD-6926-42D3-84A4-FF691435D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r>
              <a:rPr lang="pl-PL" sz="9600" dirty="0">
                <a:solidFill>
                  <a:srgbClr val="FFFFFF"/>
                </a:solidFill>
              </a:rPr>
              <a:t>EKOLOGIA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3213814-2717-4692-9A0E-5D1A74641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071" y="2366681"/>
            <a:ext cx="6131858" cy="764989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Szymon rajca</a:t>
            </a:r>
          </a:p>
        </p:txBody>
      </p:sp>
    </p:spTree>
    <p:extLst>
      <p:ext uri="{BB962C8B-B14F-4D97-AF65-F5344CB8AC3E}">
        <p14:creationId xmlns:p14="http://schemas.microsoft.com/office/powerpoint/2010/main" val="15672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692D82-2F65-42B6-ADF4-23B35504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Ekologia</a:t>
            </a:r>
          </a:p>
        </p:txBody>
      </p:sp>
      <p:pic>
        <p:nvPicPr>
          <p:cNvPr id="1026" name="Picture 2" descr="Earth globe isolated graphic illustration | free image by rawpixel.com /  Minty | Graphic illustration, Illustration, Earth illustration">
            <a:extLst>
              <a:ext uri="{FF2B5EF4-FFF2-40B4-BE49-F238E27FC236}">
                <a16:creationId xmlns:a16="http://schemas.microsoft.com/office/drawing/2014/main" xmlns="" id="{155DD0A6-0F94-4475-88AF-FCC05B8A0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8357" y1="29857" x2="29143" y2="29357"/>
                      </a14:backgroundRemoval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62" y="-1031847"/>
            <a:ext cx="6135150" cy="61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8CED4EF-5EBE-45C9-A9BD-5E5391439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N</a:t>
            </a:r>
            <a:r>
              <a:rPr lang="pl-PL" b="0" i="0" dirty="0">
                <a:effectLst/>
                <a:latin typeface="Arial" panose="020B0604020202020204" pitchFamily="34" charset="0"/>
              </a:rPr>
              <a:t>auka o strukturze i funkcjonowaniu </a:t>
            </a:r>
            <a:r>
              <a:rPr lang="pl-PL" dirty="0">
                <a:latin typeface="Arial" panose="020B0604020202020204" pitchFamily="34" charset="0"/>
              </a:rPr>
              <a:t>przyrody</a:t>
            </a:r>
            <a:r>
              <a:rPr lang="pl-PL" b="0" i="0" dirty="0">
                <a:effectLst/>
                <a:latin typeface="Arial" panose="020B0604020202020204" pitchFamily="34" charset="0"/>
              </a:rPr>
              <a:t>, zajmująca się badaniem oddziaływań pomiędzy </a:t>
            </a:r>
            <a:r>
              <a:rPr lang="pl-PL" dirty="0">
                <a:latin typeface="Arial" panose="020B0604020202020204" pitchFamily="34" charset="0"/>
              </a:rPr>
              <a:t>organizmami</a:t>
            </a:r>
            <a:r>
              <a:rPr lang="pl-PL" b="0" i="0" dirty="0">
                <a:effectLst/>
                <a:latin typeface="Arial" panose="020B0604020202020204" pitchFamily="34" charset="0"/>
              </a:rPr>
              <a:t> a ich </a:t>
            </a:r>
            <a:r>
              <a:rPr lang="pl-PL" dirty="0">
                <a:latin typeface="Arial" panose="020B0604020202020204" pitchFamily="34" charset="0"/>
              </a:rPr>
              <a:t>środowiskiem</a:t>
            </a:r>
            <a:r>
              <a:rPr lang="pl-PL" b="0" i="0" dirty="0">
                <a:effectLst/>
                <a:latin typeface="Arial" panose="020B0604020202020204" pitchFamily="34" charset="0"/>
              </a:rPr>
              <a:t> oraz wzajemnie między tymi organizmami</a:t>
            </a:r>
          </a:p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Ekologia zajmuje się badaniem powiązań między organizmami żywymi a środowiskiem abiotycznym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opartych na różnego rodzaju interakcjach</a:t>
            </a:r>
            <a:endParaRPr lang="pl-PL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Odkrywanie tych zjawisk dokonywało się od starożytności, ale ekologia jako samodzielna nauka rozwinęła się w zasadzie w XIX 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2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D9CBA0-0343-4E83-9352-F73B9CB6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Dzialy</a:t>
            </a:r>
            <a:r>
              <a:rPr lang="pl-PL" dirty="0"/>
              <a:t> ekologii</a:t>
            </a:r>
          </a:p>
        </p:txBody>
      </p:sp>
      <p:pic>
        <p:nvPicPr>
          <p:cNvPr id="2050" name="Picture 2" descr="Ekologia a transport – czy mogą współgrać? - ✅ Seaoo.com | Blog">
            <a:extLst>
              <a:ext uri="{FF2B5EF4-FFF2-40B4-BE49-F238E27FC236}">
                <a16:creationId xmlns:a16="http://schemas.microsoft.com/office/drawing/2014/main" xmlns="" id="{6705BA64-F232-4300-971C-90E878E4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102" y1="46224" x2="57910" y2="51042"/>
                        <a14:foregroundMark x1="57910" y1="51042" x2="52832" y2="48568"/>
                        <a14:foregroundMark x1="52832" y1="48568" x2="58496" y2="45313"/>
                        <a14:foregroundMark x1="58496" y1="45313" x2="51172" y2="45313"/>
                        <a14:foregroundMark x1="51172" y1="45313" x2="56152" y2="47917"/>
                        <a14:foregroundMark x1="56152" y1="47917" x2="54395" y2="48047"/>
                        <a14:foregroundMark x1="56836" y1="29557" x2="58496" y2="30469"/>
                        <a14:foregroundMark x1="69336" y1="39193" x2="70508" y2="42839"/>
                        <a14:foregroundMark x1="61621" y1="24870" x2="63086" y2="25260"/>
                        <a14:foregroundMark x1="44434" y1="24479" x2="41895" y2="25521"/>
                        <a14:foregroundMark x1="35742" y1="41927" x2="30371" y2="42839"/>
                        <a14:foregroundMark x1="30371" y1="42839" x2="33398" y2="43229"/>
                        <a14:foregroundMark x1="49023" y1="73828" x2="52246" y2="74219"/>
                        <a14:foregroundMark x1="37402" y1="71354" x2="36621" y2="70964"/>
                        <a14:foregroundMark x1="66016" y1="69531" x2="67383" y2="6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10" y="-1090623"/>
            <a:ext cx="7907047" cy="59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A6E45D0-7645-4FAA-B1BF-E03EAB90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Ekologia populacyjna</a:t>
            </a:r>
            <a:r>
              <a:rPr lang="pl-PL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pl-PL" b="0" i="0" dirty="0">
                <a:effectLst/>
                <a:latin typeface="Arial" panose="020B0604020202020204" pitchFamily="34" charset="0"/>
              </a:rPr>
              <a:t>– zagadnienia </a:t>
            </a:r>
            <a:r>
              <a:rPr lang="pl-PL" dirty="0">
                <a:latin typeface="Arial" panose="020B0604020202020204" pitchFamily="34" charset="0"/>
              </a:rPr>
              <a:t>dynamiki populacji</a:t>
            </a:r>
            <a:r>
              <a:rPr lang="pl-PL" b="0" i="0" dirty="0">
                <a:effectLst/>
                <a:latin typeface="Arial" panose="020B0604020202020204" pitchFamily="34" charset="0"/>
              </a:rPr>
              <a:t> lokalnych, problemy </a:t>
            </a:r>
            <a:r>
              <a:rPr lang="pl-PL" dirty="0">
                <a:latin typeface="Arial" panose="020B0604020202020204" pitchFamily="34" charset="0"/>
              </a:rPr>
              <a:t>zasięgu</a:t>
            </a:r>
            <a:r>
              <a:rPr lang="pl-PL" b="0" i="0" dirty="0">
                <a:effectLst/>
                <a:latin typeface="Arial" panose="020B0604020202020204" pitchFamily="34" charset="0"/>
              </a:rPr>
              <a:t> i rozmieszczenia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Ekologia ewolucyjna</a:t>
            </a:r>
            <a:r>
              <a:rPr lang="pl-PL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pl-PL" b="0" i="0" dirty="0">
                <a:effectLst/>
                <a:latin typeface="Arial" panose="020B0604020202020204" pitchFamily="34" charset="0"/>
              </a:rPr>
              <a:t>– historia życia gatunków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Autekologia</a:t>
            </a:r>
            <a:r>
              <a:rPr lang="pl-PL" b="0" i="0" dirty="0">
                <a:effectLst/>
                <a:latin typeface="Arial" panose="020B0604020202020204" pitchFamily="34" charset="0"/>
              </a:rPr>
              <a:t> – nauka o funkcjonowaniu pojedynczych organizmów w ich środowisku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Synekologia</a:t>
            </a:r>
            <a:r>
              <a:rPr lang="pl-PL" b="0" i="0" dirty="0">
                <a:effectLst/>
                <a:latin typeface="Arial" panose="020B0604020202020204" pitchFamily="34" charset="0"/>
              </a:rPr>
              <a:t> – ekologia grup osobników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Geografia fizyczna kompleksowa</a:t>
            </a:r>
            <a:r>
              <a:rPr lang="pl-PL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pl-PL" b="0" i="0" dirty="0">
                <a:effectLst/>
                <a:latin typeface="Arial" panose="020B0604020202020204" pitchFamily="34" charset="0"/>
              </a:rPr>
              <a:t>– budowa, organizacja, zróżnicowanie i funkcjonowanie </a:t>
            </a:r>
            <a:r>
              <a:rPr lang="pl-PL" dirty="0">
                <a:latin typeface="Arial" panose="020B0604020202020204" pitchFamily="34" charset="0"/>
              </a:rPr>
              <a:t>środowiska przyrodniczego</a:t>
            </a:r>
            <a:r>
              <a:rPr lang="pl-PL" b="0" i="0" dirty="0">
                <a:effectLst/>
                <a:latin typeface="Arial" panose="020B0604020202020204" pitchFamily="34" charset="0"/>
              </a:rPr>
              <a:t> traktowanego jako całość</a:t>
            </a:r>
          </a:p>
          <a:p>
            <a:endParaRPr lang="pl-PL" b="0" i="0" dirty="0"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1A5C3B4B-2F9B-4F18-989E-851ED1F6373E}"/>
              </a:ext>
            </a:extLst>
          </p:cNvPr>
          <p:cNvSpPr txBox="1"/>
          <p:nvPr/>
        </p:nvSpPr>
        <p:spPr>
          <a:xfrm rot="8718853">
            <a:off x="855676" y="1134009"/>
            <a:ext cx="187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  <a:latin typeface="+mj-lt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4927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agrożenia ekologiczne dla Ziemi - Włącz oszczędzanie">
            <a:extLst>
              <a:ext uri="{FF2B5EF4-FFF2-40B4-BE49-F238E27FC236}">
                <a16:creationId xmlns:a16="http://schemas.microsoft.com/office/drawing/2014/main" xmlns="" id="{77B97029-FF86-40A0-BB2E-FCB3996F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29" y="1182696"/>
            <a:ext cx="6148113" cy="62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C88EEC-F2D9-4BBE-A3B8-BC034B15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24" y="426008"/>
            <a:ext cx="9634011" cy="1325563"/>
          </a:xfrm>
        </p:spPr>
        <p:txBody>
          <a:bodyPr/>
          <a:lstStyle/>
          <a:p>
            <a:r>
              <a:rPr lang="pl-PL" dirty="0" err="1"/>
              <a:t>Zagrozenia</a:t>
            </a:r>
            <a:r>
              <a:rPr lang="pl-PL" dirty="0"/>
              <a:t> ekologiczne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73B641-EF4A-4C64-B463-2E3885D33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0" i="0" dirty="0">
                <a:effectLst/>
                <a:latin typeface="Raleway"/>
              </a:rPr>
              <a:t>Konsumpcyjny tryb życia, dążenie ludzi do komfortu i bogactwa często prowadzą do nadmiernej eksploatacji dóbr naturalnych, zanieczyszczenia środowiska, zachwiania różnorodności biologicznej czy wreszcie do globalnych zmian klimatu. Obecnie naukowcy ostrzegają nas przed katastrofą o skali sięgającej całej naszej planety. Ponad 15 tysięcy naukowców ze 184 krajów opublikowało deklarację, w której ostrzegają, że zaniechanie działań na rzecz ochrony środowiska i ekosystemów grozi destabilizacją Ziemi. Maleje dostępność wody pitnej, postępuje wylesianie, zanika bioróżnorodność, emisja gazów cieplarnianych przybiera groźne rozmiary.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EE8FB121-848B-4BA1-88A7-F2D47F6054D3}"/>
              </a:ext>
            </a:extLst>
          </p:cNvPr>
          <p:cNvSpPr txBox="1"/>
          <p:nvPr/>
        </p:nvSpPr>
        <p:spPr>
          <a:xfrm>
            <a:off x="7323589" y="427839"/>
            <a:ext cx="170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B218396-6985-48EC-BCF2-AB7DDA0C28E9}"/>
              </a:ext>
            </a:extLst>
          </p:cNvPr>
          <p:cNvSpPr txBox="1"/>
          <p:nvPr/>
        </p:nvSpPr>
        <p:spPr>
          <a:xfrm>
            <a:off x="2493753" y="536365"/>
            <a:ext cx="170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2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0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szczoły – wszystko co powinieneś wiedzieć – Fundacja Centaurus">
            <a:extLst>
              <a:ext uri="{FF2B5EF4-FFF2-40B4-BE49-F238E27FC236}">
                <a16:creationId xmlns:a16="http://schemas.microsoft.com/office/drawing/2014/main" xmlns="" id="{BD88DC08-C456-4F09-B175-B5CC04519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4400" y1="31634" x2="62800" y2="31034"/>
                        <a14:foregroundMark x1="62800" y1="31034" x2="70000" y2="31634"/>
                        <a14:foregroundMark x1="70000" y1="31634" x2="75400" y2="31034"/>
                        <a14:foregroundMark x1="75400" y1="31034" x2="70100" y2="31034"/>
                        <a14:foregroundMark x1="70100" y1="31034" x2="77100" y2="31184"/>
                        <a14:foregroundMark x1="77100" y1="31184" x2="72300" y2="28186"/>
                        <a14:foregroundMark x1="72300" y1="28186" x2="67400" y2="30285"/>
                        <a14:foregroundMark x1="67400" y1="30285" x2="72700" y2="31184"/>
                        <a14:foregroundMark x1="72700" y1="31184" x2="78600" y2="30885"/>
                        <a14:foregroundMark x1="78600" y1="30885" x2="66800" y2="33283"/>
                        <a14:foregroundMark x1="82200" y1="30285" x2="80000" y2="30285"/>
                        <a14:foregroundMark x1="83400" y1="30885" x2="82100" y2="30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35" y="1244579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23B62F-BAFC-4481-A865-07FBD7EB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l-PL" b="0" i="0" dirty="0">
                <a:effectLst/>
              </a:rPr>
              <a:t>Spadek liczby owadów </a:t>
            </a:r>
            <a:r>
              <a:rPr lang="pl-PL" b="0" i="0" dirty="0" err="1">
                <a:effectLst/>
              </a:rPr>
              <a:t>zapylajacych</a:t>
            </a:r>
            <a:endParaRPr lang="pl-PL" b="0" i="0" dirty="0">
              <a:effectLst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335A9E-5EF9-4CD0-9255-E4CCA5A4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pl-PL" b="0" i="0" dirty="0">
                <a:latin typeface="Raleway"/>
              </a:rPr>
              <a:t>Niedawno naukowcy z Niemiec ogłosili, że na zachód od Polski notuje się bardzo duży spadek liczby wielu gatunków owadów.</a:t>
            </a:r>
          </a:p>
          <a:p>
            <a:pPr algn="l" fontAlgn="base"/>
            <a:r>
              <a:rPr lang="pl-PL" b="0" i="0" dirty="0">
                <a:latin typeface="Raleway"/>
              </a:rPr>
              <a:t>Niemieccy naukowcy badali owady przez 27 lat. W tym celu na terenie 63 obszarów chronionych ustawiali pułapki, w które wpadały insekty. Okazało się, że między 1989 a 2016 rokiem łączna masa pochwyconych owadów, w okresie od maja do października, zmalała aż o 77%.</a:t>
            </a:r>
          </a:p>
          <a:p>
            <a:pPr algn="l" fontAlgn="base"/>
            <a:r>
              <a:rPr lang="pl-PL" b="0" i="0" dirty="0">
                <a:latin typeface="Raleway"/>
              </a:rPr>
              <a:t>Prawdopodobne czynniki sprawcze to utrata siedlisk, zmiany klimatu, gospodarka rolnicza oparta na pestycydach.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3B5DAED-B15A-41AD-B34B-26FD8A2745AB}"/>
              </a:ext>
            </a:extLst>
          </p:cNvPr>
          <p:cNvSpPr txBox="1"/>
          <p:nvPr/>
        </p:nvSpPr>
        <p:spPr>
          <a:xfrm rot="3010296">
            <a:off x="8223433" y="997493"/>
            <a:ext cx="6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+mj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455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arkowe produkty, które powstały ze śmieci wyłowionych z mórz i oceanów | F5">
            <a:extLst>
              <a:ext uri="{FF2B5EF4-FFF2-40B4-BE49-F238E27FC236}">
                <a16:creationId xmlns:a16="http://schemas.microsoft.com/office/drawing/2014/main" xmlns="" id="{F9BDB26C-BD57-4ACA-97D5-5F4FD7F90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15F429-9F28-4170-9090-70CC8D2B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Modern Love" panose="04090805081005020601" pitchFamily="82" charset="0"/>
              </a:rPr>
              <a:t>Plastikowe wyspy </a:t>
            </a:r>
            <a:r>
              <a:rPr lang="pl-PL" b="0" i="0" dirty="0" err="1">
                <a:effectLst/>
                <a:latin typeface="Modern Love" panose="04090805081005020601" pitchFamily="82" charset="0"/>
              </a:rPr>
              <a:t>smieci</a:t>
            </a:r>
            <a:endParaRPr lang="pl-PL" dirty="0">
              <a:latin typeface="Modern Love" panose="04090805081005020601" pitchFamily="8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058A4E-6243-4627-8568-EA364E3E3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Raleway"/>
              </a:rPr>
              <a:t>Pacyfik pełen jest śmieci! Wbrew potocznym wyobrażeniom, nie są to dryfujące butelki czy worki foliowe, ale plastikowe drobinki wielkości ziarna ryżu, rozsiane niczym plankton i niezwykle trudne do usunięcia.</a:t>
            </a:r>
          </a:p>
          <a:p>
            <a:r>
              <a:rPr lang="pl-PL" b="0" i="0" dirty="0">
                <a:effectLst/>
                <a:latin typeface="Raleway"/>
              </a:rPr>
              <a:t>Drobinki są efektem działania wiatru, wody i słońca, na plastik, który ulega rozdrobnieniu, ale nadal zachowuje swoje właściwości. Naukowcy odkryli już dwie ogromne, pływające wyspy odpadów.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90B85CE-43F4-40E5-B61D-8AFC75515BFB}"/>
              </a:ext>
            </a:extLst>
          </p:cNvPr>
          <p:cNvSpPr txBox="1"/>
          <p:nvPr/>
        </p:nvSpPr>
        <p:spPr>
          <a:xfrm rot="652446">
            <a:off x="5297899" y="456883"/>
            <a:ext cx="71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+mj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590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twe ryby i smród nad zalewem - TIT - Tomaszowski Informator Tygodniowy">
            <a:extLst>
              <a:ext uri="{FF2B5EF4-FFF2-40B4-BE49-F238E27FC236}">
                <a16:creationId xmlns:a16="http://schemas.microsoft.com/office/drawing/2014/main" xmlns="" id="{ED1629EA-542C-47CC-A614-4946A084B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882BCF-BCDA-4BD3-B7CD-DC3C7BC6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Eutrofizacja</a:t>
            </a:r>
            <a:r>
              <a:rPr lang="pl-PL" b="0" i="0" dirty="0">
                <a:effectLst/>
              </a:rPr>
              <a:t> zbiorników wodnych – martwe strefy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AA4098-49E7-41CD-A977-FBAB62DD0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Raleway"/>
              </a:rPr>
              <a:t>Wody nie są już oazami życia Najnowsze szacunki wskazują, że liczba tzw. stref martwych w oceanach wzrosła o 75%. Martwe strefy to obszary o zbyt niskiej zawartości tlenu dla przeżycia organizmów, czy to roślinnych, czy zwierzęcych; rozciągają się często na kilkaset lub nawet kilka tysięcy kilometrów kwadratowych. Są rezultatem procesów eutrofizacji, czyli nadmiernej żyzności zbiorników wodnych, spowodowanej wzrostem zawartości środków piorących i innych detergentów z fosforanami oraz intensyfikacją nawożenia. Chemikaliami, które spływają rzekami do mórz i oceanów.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8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5000">
        <p:cut/>
      </p:transition>
    </mc:Choice>
    <mc:Fallback xmlns="">
      <p:transition advClick="0" advTm="2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6FF4FB-1D52-4D97-82A4-C3ED24B6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Dodatkowe 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EC2F99E-EC70-4D99-8260-81657849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Roboto"/>
              </a:rPr>
              <a:t>Człowiek i świat Natury- jest to filmik opisujący krytyczne postępowanie ludzi w formie animacji: </a:t>
            </a:r>
            <a:r>
              <a:rPr lang="pl-PL" b="0" i="0" dirty="0">
                <a:effectLst/>
                <a:latin typeface="Roboto"/>
                <a:hlinkClick r:id="rId2"/>
              </a:rPr>
              <a:t>https://www.youtube.com/watch?v=YkKaphRWJ2M</a:t>
            </a:r>
            <a:endParaRPr lang="pl-PL" b="0" i="0" dirty="0">
              <a:effectLst/>
              <a:latin typeface="Roboto"/>
            </a:endParaRPr>
          </a:p>
          <a:p>
            <a:r>
              <a:rPr lang="pl-PL" b="0" i="0" dirty="0">
                <a:effectLst/>
                <a:latin typeface="Roboto"/>
              </a:rPr>
              <a:t>Jak dbać o środowisko- czyli łatwe i proste sposoby jak dbać o środowisko: </a:t>
            </a:r>
            <a:r>
              <a:rPr lang="pl-PL" b="0" i="0" dirty="0">
                <a:effectLst/>
                <a:latin typeface="Roboto"/>
                <a:hlinkClick r:id="rId3"/>
              </a:rPr>
              <a:t>https://columbusenergy.pl/blog/jak-dbac-o-srodowisko/</a:t>
            </a:r>
            <a:r>
              <a:rPr lang="pl-PL" b="0" i="0" dirty="0">
                <a:effectLst/>
                <a:latin typeface="Roboto"/>
              </a:rPr>
              <a:t>  oraz </a:t>
            </a:r>
            <a:r>
              <a:rPr lang="pl-PL" b="0" i="0" dirty="0">
                <a:effectLst/>
                <a:latin typeface="Roboto"/>
                <a:hlinkClick r:id="rId4"/>
              </a:rPr>
              <a:t>https://www.youtube.com/watch?v=0peEFgL4drQ</a:t>
            </a:r>
            <a:r>
              <a:rPr lang="pl-PL" b="0" i="0" dirty="0">
                <a:effectLst/>
                <a:latin typeface="Roboto"/>
              </a:rPr>
              <a:t> </a:t>
            </a:r>
          </a:p>
          <a:p>
            <a:endParaRPr lang="pl-PL" b="0" i="0" dirty="0">
              <a:effectLst/>
              <a:latin typeface="Roboto"/>
            </a:endParaRPr>
          </a:p>
          <a:p>
            <a:endParaRPr lang="pl-PL" b="0" i="0" dirty="0">
              <a:effectLst/>
              <a:latin typeface="Roboto"/>
            </a:endParaRPr>
          </a:p>
          <a:p>
            <a:endParaRPr lang="pl-PL" b="0" i="0" dirty="0">
              <a:effectLst/>
              <a:latin typeface="Roboto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428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D744163-D28E-4EAD-9543-C5E918D2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Dziekuje</a:t>
            </a:r>
            <a:r>
              <a:rPr lang="pl-PL" dirty="0"/>
              <a:t> za </a:t>
            </a:r>
            <a:r>
              <a:rPr lang="pl-PL" dirty="0" err="1"/>
              <a:t>uwage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47069B7E-F753-4688-9826-C92A0E25B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600" dirty="0"/>
              <a:t>Źródła:</a:t>
            </a:r>
          </a:p>
          <a:p>
            <a:r>
              <a:rPr lang="pl-PL" sz="1600" dirty="0"/>
              <a:t>Wikipedia, Zdjęcia </a:t>
            </a:r>
            <a:r>
              <a:rPr lang="pl-PL" sz="1600" dirty="0" err="1"/>
              <a:t>google</a:t>
            </a:r>
            <a:r>
              <a:rPr lang="pl-PL" sz="1600" dirty="0"/>
              <a:t>, wlaczoszczedzanie.pl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E53088F-DDB5-4B59-A2DA-6A50975CDD80}"/>
              </a:ext>
            </a:extLst>
          </p:cNvPr>
          <p:cNvSpPr txBox="1"/>
          <p:nvPr/>
        </p:nvSpPr>
        <p:spPr>
          <a:xfrm rot="7200160">
            <a:off x="6459523" y="4235520"/>
            <a:ext cx="79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Modern Love" panose="04090805081005020601" pitchFamily="82" charset="0"/>
              </a:rPr>
              <a:t>,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C35AB81-AFF1-47AA-8753-D93C71DCC212}"/>
              </a:ext>
            </a:extLst>
          </p:cNvPr>
          <p:cNvSpPr txBox="1"/>
          <p:nvPr/>
        </p:nvSpPr>
        <p:spPr>
          <a:xfrm rot="7516170">
            <a:off x="3271708" y="4208746"/>
            <a:ext cx="79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Modern Love" panose="04090805081005020601" pitchFamily="8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891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BohemianVTI">
  <a:themeElements>
    <a:clrScheme name="AnalogousFromDarkSeedRightStep">
      <a:dk1>
        <a:srgbClr val="000000"/>
      </a:dk1>
      <a:lt1>
        <a:srgbClr val="FFFFFF"/>
      </a:lt1>
      <a:dk2>
        <a:srgbClr val="29311B"/>
      </a:dk2>
      <a:lt2>
        <a:srgbClr val="F0F3F3"/>
      </a:lt2>
      <a:accent1>
        <a:srgbClr val="C3604D"/>
      </a:accent1>
      <a:accent2>
        <a:srgbClr val="B17F3B"/>
      </a:accent2>
      <a:accent3>
        <a:srgbClr val="A8A742"/>
      </a:accent3>
      <a:accent4>
        <a:srgbClr val="81B13B"/>
      </a:accent4>
      <a:accent5>
        <a:srgbClr val="5BB748"/>
      </a:accent5>
      <a:accent6>
        <a:srgbClr val="3BB158"/>
      </a:accent6>
      <a:hlink>
        <a:srgbClr val="A158C7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419</Words>
  <Application>Microsoft Office PowerPoint</Application>
  <PresentationFormat>Niestandardowy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BohemianVTI</vt:lpstr>
      <vt:lpstr>EKOLOGIA</vt:lpstr>
      <vt:lpstr>Ekologia</vt:lpstr>
      <vt:lpstr>Dzialy ekologii</vt:lpstr>
      <vt:lpstr>Zagrozenia ekologiczne</vt:lpstr>
      <vt:lpstr>Spadek liczby owadów zapylajacych</vt:lpstr>
      <vt:lpstr>Plastikowe wyspy smieci</vt:lpstr>
      <vt:lpstr>Eutrofizacja zbiorników wodnych – martwe strefy</vt:lpstr>
      <vt:lpstr>Dodatkowe informacje</vt:lpstr>
      <vt:lpstr>Dziekuje za uwage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EKOLOGIA</dc:title>
  <dc:creator>szymon rajca</dc:creator>
  <cp:lastModifiedBy>ADMIN</cp:lastModifiedBy>
  <cp:revision>8</cp:revision>
  <dcterms:created xsi:type="dcterms:W3CDTF">2020-11-01T11:38:09Z</dcterms:created>
  <dcterms:modified xsi:type="dcterms:W3CDTF">2020-11-11T15:38:24Z</dcterms:modified>
</cp:coreProperties>
</file>