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9" r:id="rId4"/>
    <p:sldId id="261" r:id="rId5"/>
    <p:sldId id="262" r:id="rId6"/>
    <p:sldId id="263" r:id="rId7"/>
    <p:sldId id="264" r:id="rId8"/>
    <p:sldId id="265" r:id="rId9"/>
    <p:sldId id="266" r:id="rId10"/>
    <p:sldId id="267" r:id="rId11"/>
    <p:sldId id="269"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4DDCC-5A44-F321-94E0-9642AE0F31F1}" v="19" dt="2020-10-27T07:50:30.802"/>
    <p1510:client id="{FD9EA3C7-C58E-438B-8A83-4D8BAA9C28E5}" v="1095" dt="2020-10-26T19:27:2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9" d="100"/>
          <a:sy n="69" d="100"/>
        </p:scale>
        <p:origin x="4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11/15/2020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8973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11/15/2020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5884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11/15/2020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2231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11/15/2020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059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11/15/2020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3270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11/15/2020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9059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11/15/2020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970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11/15/2020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1178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11/15/2020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6312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11/15/2020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2623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11/15/2020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9677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11/15/2020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589219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0" r:id="rId6"/>
    <p:sldLayoutId id="2147483716" r:id="rId7"/>
    <p:sldLayoutId id="2147483717" r:id="rId8"/>
    <p:sldLayoutId id="2147483718" r:id="rId9"/>
    <p:sldLayoutId id="2147483719" r:id="rId10"/>
    <p:sldLayoutId id="214748372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l.wikipedia.org/w/index.php?title=Congo_Square&amp;action=edit&amp;redlink=1" TargetMode="External"/><Relationship Id="rId13" Type="http://schemas.openxmlformats.org/officeDocument/2006/relationships/hyperlink" Target="https://pl.wikipedia.org/wiki/Rytm_(muzyka)" TargetMode="External"/><Relationship Id="rId18" Type="http://schemas.openxmlformats.org/officeDocument/2006/relationships/hyperlink" Target="https://pl.wikipedia.org/wiki/Notacja_muzyczna" TargetMode="External"/><Relationship Id="rId3" Type="http://schemas.openxmlformats.org/officeDocument/2006/relationships/hyperlink" Target="https://pl.wikipedia.org/wiki/1890_w_muzyce" TargetMode="External"/><Relationship Id="rId7" Type="http://schemas.openxmlformats.org/officeDocument/2006/relationships/hyperlink" Target="https://pl.wikipedia.org/wiki/Nowy_Orlean" TargetMode="External"/><Relationship Id="rId12" Type="http://schemas.openxmlformats.org/officeDocument/2006/relationships/hyperlink" Target="https://pl.wikipedia.org/wiki/Muzyka_rozrywkowa" TargetMode="External"/><Relationship Id="rId17" Type="http://schemas.openxmlformats.org/officeDocument/2006/relationships/hyperlink" Target="https://pl.wikipedia.org/wiki/Improwizacja_(muzyka)" TargetMode="External"/><Relationship Id="rId2" Type="http://schemas.openxmlformats.org/officeDocument/2006/relationships/hyperlink" Target="https://pl.wikipedia.org/wiki/Gatunek_muzyczny" TargetMode="External"/><Relationship Id="rId16" Type="http://schemas.openxmlformats.org/officeDocument/2006/relationships/hyperlink" Target="https://pl.wikipedia.org/wiki/Aran%C5%BCacja" TargetMode="External"/><Relationship Id="rId1" Type="http://schemas.openxmlformats.org/officeDocument/2006/relationships/slideLayout" Target="../slideLayouts/slideLayout2.xml"/><Relationship Id="rId6" Type="http://schemas.openxmlformats.org/officeDocument/2006/relationships/hyperlink" Target="https://pl.wikipedia.org/wiki/Prostytucja" TargetMode="External"/><Relationship Id="rId11" Type="http://schemas.openxmlformats.org/officeDocument/2006/relationships/hyperlink" Target="https://pl.wikipedia.org/wiki/Muzyka_ludowa" TargetMode="External"/><Relationship Id="rId5" Type="http://schemas.openxmlformats.org/officeDocument/2006/relationships/hyperlink" Target="https://pl.wikipedia.org/wiki/Stany_Zjednoczone" TargetMode="External"/><Relationship Id="rId15" Type="http://schemas.openxmlformats.org/officeDocument/2006/relationships/hyperlink" Target="https://pl.wikipedia.org/wiki/Metrum_(muzyka)" TargetMode="External"/><Relationship Id="rId10" Type="http://schemas.openxmlformats.org/officeDocument/2006/relationships/hyperlink" Target="https://pl.wikipedia.org/wiki/Ragtime" TargetMode="External"/><Relationship Id="rId19" Type="http://schemas.openxmlformats.org/officeDocument/2006/relationships/hyperlink" Target="https://pl.wikipedia.org/wiki/Niewolnictwo" TargetMode="External"/><Relationship Id="rId4" Type="http://schemas.openxmlformats.org/officeDocument/2006/relationships/hyperlink" Target="https://pl.wikipedia.org/wiki/1900_w_muzyce" TargetMode="External"/><Relationship Id="rId9" Type="http://schemas.openxmlformats.org/officeDocument/2006/relationships/hyperlink" Target="https://pl.wikipedia.org/wiki/Blues" TargetMode="External"/><Relationship Id="rId14" Type="http://schemas.openxmlformats.org/officeDocument/2006/relationships/hyperlink" Target="https://pl.wikipedia.org/wiki/Synkopa_(muzyk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l.wikipedia.org/wiki/Swing_(rytm)" TargetMode="External"/><Relationship Id="rId7" Type="http://schemas.openxmlformats.org/officeDocument/2006/relationships/hyperlink" Target="https://pl.wikipedia.org/wiki/Improwizacja_(muzyka)" TargetMode="External"/><Relationship Id="rId2" Type="http://schemas.openxmlformats.org/officeDocument/2006/relationships/hyperlink" Target="https://pl.wikipedia.org/w/index.php?title=James_Lincoln_Collier&amp;action=edit&amp;redlink=1" TargetMode="External"/><Relationship Id="rId1" Type="http://schemas.openxmlformats.org/officeDocument/2006/relationships/slideLayout" Target="../slideLayouts/slideLayout2.xml"/><Relationship Id="rId6" Type="http://schemas.openxmlformats.org/officeDocument/2006/relationships/hyperlink" Target="https://pl.wikipedia.org/wiki/Jam_session" TargetMode="External"/><Relationship Id="rId5" Type="http://schemas.openxmlformats.org/officeDocument/2006/relationships/hyperlink" Target="https://pl.wikipedia.org/wiki/Vibrato" TargetMode="External"/><Relationship Id="rId4" Type="http://schemas.openxmlformats.org/officeDocument/2006/relationships/hyperlink" Target="https://pl.wikipedia.org/wiki/Takt_(muzyk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pl.wikipedia.org/wiki/Heterofonia" TargetMode="External"/><Relationship Id="rId3" Type="http://schemas.openxmlformats.org/officeDocument/2006/relationships/hyperlink" Target="https://pl.wikipedia.org/w/index.php?title=Plantation_songs&amp;action=edit&amp;redlink=1" TargetMode="External"/><Relationship Id="rId7" Type="http://schemas.openxmlformats.org/officeDocument/2006/relationships/hyperlink" Target="https://pl.wikipedia.org/wiki/Falset" TargetMode="External"/><Relationship Id="rId2" Type="http://schemas.openxmlformats.org/officeDocument/2006/relationships/hyperlink" Target="https://pl.wikipedia.org/wiki/Negro_spirituals" TargetMode="External"/><Relationship Id="rId1" Type="http://schemas.openxmlformats.org/officeDocument/2006/relationships/slideLayout" Target="../slideLayouts/slideLayout2.xml"/><Relationship Id="rId6" Type="http://schemas.openxmlformats.org/officeDocument/2006/relationships/hyperlink" Target="https://pl.wikipedia.org/wiki/Czarna_odmiana_cz%C5%82owieka" TargetMode="External"/><Relationship Id="rId11" Type="http://schemas.openxmlformats.org/officeDocument/2006/relationships/hyperlink" Target="https://pl.wikipedia.org/wiki/Ch%C3%B3r" TargetMode="External"/><Relationship Id="rId5" Type="http://schemas.openxmlformats.org/officeDocument/2006/relationships/hyperlink" Target="https://pl.wikipedia.org/wiki/Ragtime" TargetMode="External"/><Relationship Id="rId10" Type="http://schemas.openxmlformats.org/officeDocument/2006/relationships/hyperlink" Target="https://pl.wikipedia.org/wiki/Solo" TargetMode="External"/><Relationship Id="rId4" Type="http://schemas.openxmlformats.org/officeDocument/2006/relationships/hyperlink" Target="https://pl.wikipedia.org/wiki/Blues" TargetMode="External"/><Relationship Id="rId9" Type="http://schemas.openxmlformats.org/officeDocument/2006/relationships/hyperlink" Target="https://pl.wikipedia.org/wiki/Call_and_respons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l.wikipedia.org/wiki/Blind_Lemon_Jefferson" TargetMode="External"/><Relationship Id="rId13" Type="http://schemas.openxmlformats.org/officeDocument/2006/relationships/hyperlink" Target="https://pl.wikipedia.org/wiki/Boogie-woogie" TargetMode="External"/><Relationship Id="rId18" Type="http://schemas.openxmlformats.org/officeDocument/2006/relationships/hyperlink" Target="https://pl.wikipedia.org/wiki/Hymn" TargetMode="External"/><Relationship Id="rId3" Type="http://schemas.openxmlformats.org/officeDocument/2006/relationships/hyperlink" Target="https://pl.wikipedia.org/wiki/Ragtime" TargetMode="External"/><Relationship Id="rId21" Type="http://schemas.openxmlformats.org/officeDocument/2006/relationships/hyperlink" Target="https://pl.wikipedia.org/wiki/Negro_spirituals" TargetMode="External"/><Relationship Id="rId7" Type="http://schemas.openxmlformats.org/officeDocument/2006/relationships/hyperlink" Target="https://pl.wikipedia.org/wiki/Missisipi_(rzeka)" TargetMode="External"/><Relationship Id="rId12" Type="http://schemas.openxmlformats.org/officeDocument/2006/relationships/hyperlink" Target="https://pl.wikipedia.org/wiki/Ma_Rainey" TargetMode="External"/><Relationship Id="rId17" Type="http://schemas.openxmlformats.org/officeDocument/2006/relationships/hyperlink" Target="https://pl.wikipedia.org/wiki/Protestantyzm" TargetMode="External"/><Relationship Id="rId2" Type="http://schemas.openxmlformats.org/officeDocument/2006/relationships/hyperlink" Target="https://pl.wikipedia.org/wiki/Blues" TargetMode="External"/><Relationship Id="rId16" Type="http://schemas.openxmlformats.org/officeDocument/2006/relationships/hyperlink" Target="https://pl.wikipedia.org/w/index.php?title=Hymnodia&amp;action=edit&amp;redlink=1" TargetMode="External"/><Relationship Id="rId20" Type="http://schemas.openxmlformats.org/officeDocument/2006/relationships/hyperlink" Target="https://pl.wikipedia.org/w/index.php?title=White_spirituals&amp;action=edit&amp;redlink=1" TargetMode="External"/><Relationship Id="rId1" Type="http://schemas.openxmlformats.org/officeDocument/2006/relationships/slideLayout" Target="../slideLayouts/slideLayout2.xml"/><Relationship Id="rId6" Type="http://schemas.openxmlformats.org/officeDocument/2006/relationships/hyperlink" Target="https://pl.wikipedia.org/wiki/Delta_rzeki" TargetMode="External"/><Relationship Id="rId11" Type="http://schemas.openxmlformats.org/officeDocument/2006/relationships/hyperlink" Target="https://pl.wikipedia.org/wiki/Muddy_Waters" TargetMode="External"/><Relationship Id="rId5" Type="http://schemas.openxmlformats.org/officeDocument/2006/relationships/hyperlink" Target="https://pl.wikipedia.org/wiki/Banjo" TargetMode="External"/><Relationship Id="rId15" Type="http://schemas.openxmlformats.org/officeDocument/2006/relationships/hyperlink" Target="https://pl.wikipedia.org/w/index.php?title=William_Christopher_Handy&amp;action=edit&amp;redlink=1" TargetMode="External"/><Relationship Id="rId10" Type="http://schemas.openxmlformats.org/officeDocument/2006/relationships/hyperlink" Target="https://pl.wikipedia.org/wiki/John_Lee_Hooker" TargetMode="External"/><Relationship Id="rId19" Type="http://schemas.openxmlformats.org/officeDocument/2006/relationships/hyperlink" Target="https://pl.wikipedia.org/wiki/Psalm" TargetMode="External"/><Relationship Id="rId4" Type="http://schemas.openxmlformats.org/officeDocument/2006/relationships/hyperlink" Target="https://pl.wikipedia.org/wiki/Fortepian" TargetMode="External"/><Relationship Id="rId9" Type="http://schemas.openxmlformats.org/officeDocument/2006/relationships/hyperlink" Target="https://pl.wikipedia.org/wiki/Charley_Patton" TargetMode="External"/><Relationship Id="rId14" Type="http://schemas.openxmlformats.org/officeDocument/2006/relationships/hyperlink" Target="https://pl.wikipedia.org/w/index.php?title=Saint_Louis_Blues&amp;action=edit&amp;redlink=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l.wikipedia.org/wiki/Lata_30._XX_wieku" TargetMode="External"/><Relationship Id="rId13" Type="http://schemas.openxmlformats.org/officeDocument/2006/relationships/hyperlink" Target="https://pl.wikipedia.org/wiki/Hard_bop" TargetMode="External"/><Relationship Id="rId18" Type="http://schemas.openxmlformats.org/officeDocument/2006/relationships/hyperlink" Target="https://pl.wikipedia.org/w/index.php?title=Modal_jazz&amp;action=edit&amp;redlink=1" TargetMode="External"/><Relationship Id="rId3" Type="http://schemas.openxmlformats.org/officeDocument/2006/relationships/hyperlink" Target="https://pl.wikipedia.org/wiki/Dixieland" TargetMode="External"/><Relationship Id="rId7" Type="http://schemas.openxmlformats.org/officeDocument/2006/relationships/hyperlink" Target="https://pl.wikipedia.org/wiki/Swing_(jazz)" TargetMode="External"/><Relationship Id="rId12" Type="http://schemas.openxmlformats.org/officeDocument/2006/relationships/hyperlink" Target="https://pl.wikipedia.org/wiki/Cool_jazz" TargetMode="External"/><Relationship Id="rId17" Type="http://schemas.openxmlformats.org/officeDocument/2006/relationships/hyperlink" Target="https://pl.wikipedia.org/wiki/Big-band" TargetMode="External"/><Relationship Id="rId2" Type="http://schemas.openxmlformats.org/officeDocument/2006/relationships/hyperlink" Target="https://pl.wikipedia.org/wiki/Louis_Armstrong" TargetMode="External"/><Relationship Id="rId16" Type="http://schemas.openxmlformats.org/officeDocument/2006/relationships/hyperlink" Target="https://pl.wikipedia.org/wiki/Lata_60._XX_wieku" TargetMode="External"/><Relationship Id="rId1" Type="http://schemas.openxmlformats.org/officeDocument/2006/relationships/slideLayout" Target="../slideLayouts/slideLayout2.xml"/><Relationship Id="rId6" Type="http://schemas.openxmlformats.org/officeDocument/2006/relationships/hyperlink" Target="https://pl.wikipedia.org/wiki/Lata_20._XX_wieku" TargetMode="External"/><Relationship Id="rId11" Type="http://schemas.openxmlformats.org/officeDocument/2006/relationships/hyperlink" Target="https://pl.wikipedia.org/wiki/Lata_40._XX_wieku" TargetMode="External"/><Relationship Id="rId5" Type="http://schemas.openxmlformats.org/officeDocument/2006/relationships/hyperlink" Target="https://pl.wikipedia.org/wiki/Jazz_chicagowski" TargetMode="External"/><Relationship Id="rId15" Type="http://schemas.openxmlformats.org/officeDocument/2006/relationships/hyperlink" Target="https://pl.wikipedia.org/wiki/Free_jazz" TargetMode="External"/><Relationship Id="rId10" Type="http://schemas.openxmlformats.org/officeDocument/2006/relationships/hyperlink" Target="https://pl.wikipedia.org/wiki/Bebop" TargetMode="External"/><Relationship Id="rId19" Type="http://schemas.openxmlformats.org/officeDocument/2006/relationships/hyperlink" Target="https://pl.wikipedia.org/wiki/Jazz-rock" TargetMode="External"/><Relationship Id="rId4" Type="http://schemas.openxmlformats.org/officeDocument/2006/relationships/hyperlink" Target="https://pl.wikipedia.org/wiki/1910_w_muzyce" TargetMode="External"/><Relationship Id="rId9" Type="http://schemas.openxmlformats.org/officeDocument/2006/relationships/hyperlink" Target="https://pl.wikipedia.org/wiki/1935_w_muzyce" TargetMode="External"/><Relationship Id="rId14" Type="http://schemas.openxmlformats.org/officeDocument/2006/relationships/hyperlink" Target="https://pl.wikipedia.org/wiki/Lata_50._XX_wiek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l.wikipedia.org/wiki/Okupacja_sowiecka_ziem_polskich_(1939%E2%80%931941)" TargetMode="External"/><Relationship Id="rId13" Type="http://schemas.openxmlformats.org/officeDocument/2006/relationships/hyperlink" Target="https://pl.wikipedia.org/wiki/Polskie_Stowarzyszenie_Jazzowe" TargetMode="External"/><Relationship Id="rId3" Type="http://schemas.openxmlformats.org/officeDocument/2006/relationships/hyperlink" Target="https://pl.wikipedia.org/wiki/Jazz#cite_note-10" TargetMode="External"/><Relationship Id="rId7" Type="http://schemas.openxmlformats.org/officeDocument/2006/relationships/hyperlink" Target="https://pl.wikipedia.org/wiki/Adolf_Rosner" TargetMode="External"/><Relationship Id="rId12" Type="http://schemas.openxmlformats.org/officeDocument/2006/relationships/hyperlink" Target="https://pl.wikipedia.org/wiki/Jazz_Jamboree" TargetMode="External"/><Relationship Id="rId2" Type="http://schemas.openxmlformats.org/officeDocument/2006/relationships/hyperlink" Target="https://pl.wikipedia.org/wiki/Zygmunt_Karasi%C5%84ski" TargetMode="External"/><Relationship Id="rId1" Type="http://schemas.openxmlformats.org/officeDocument/2006/relationships/slideLayout" Target="../slideLayouts/slideLayout2.xml"/><Relationship Id="rId6" Type="http://schemas.openxmlformats.org/officeDocument/2006/relationships/hyperlink" Target="https://pl.wikipedia.org/wiki/Szymon_Kataszek" TargetMode="External"/><Relationship Id="rId11" Type="http://schemas.openxmlformats.org/officeDocument/2006/relationships/hyperlink" Target="https://pl.wikipedia.org/w/index.php?title=Mi%C4%99dzynarodowy_Festiwal_Jazzowy_w_Sopocie&amp;action=edit&amp;redlink=1" TargetMode="External"/><Relationship Id="rId5" Type="http://schemas.openxmlformats.org/officeDocument/2006/relationships/hyperlink" Target="https://pl.wikipedia.org/wiki/Jerzy_Petersburski" TargetMode="External"/><Relationship Id="rId10" Type="http://schemas.openxmlformats.org/officeDocument/2006/relationships/hyperlink" Target="https://pl.wikipedia.org/wiki/Jazz#cite_note-11" TargetMode="External"/><Relationship Id="rId4" Type="http://schemas.openxmlformats.org/officeDocument/2006/relationships/hyperlink" Target="https://pl.wikipedia.org/wiki/Henryk_Wars" TargetMode="External"/><Relationship Id="rId9" Type="http://schemas.openxmlformats.org/officeDocument/2006/relationships/hyperlink" Target="https://pl.wikipedia.org/wiki/Lwowska_Filharmonia_Obwodo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D707E932-45D3-46F0-8B2D-99A98DB87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209D9335-FFAF-495D-BC45-35A4C1EDD22C}"/>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26" name="Rectangle 21">
            <a:extLst>
              <a:ext uri="{FF2B5EF4-FFF2-40B4-BE49-F238E27FC236}">
                <a16:creationId xmlns:a16="http://schemas.microsoft.com/office/drawing/2014/main" id="{79EA45C1-5D9B-4851-BC36-CF2BBE008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771267" y="2057399"/>
            <a:ext cx="2591567" cy="1734671"/>
          </a:xfrm>
        </p:spPr>
        <p:txBody>
          <a:bodyPr>
            <a:normAutofit/>
          </a:bodyPr>
          <a:lstStyle/>
          <a:p>
            <a:r>
              <a:rPr lang="pl" sz="3200">
                <a:solidFill>
                  <a:schemeClr val="bg2"/>
                </a:solidFill>
              </a:rPr>
              <a:t>Jazz</a:t>
            </a:r>
            <a:endParaRPr lang="en-US" sz="3200">
              <a:solidFill>
                <a:schemeClr val="bg2"/>
              </a:solidFill>
            </a:endParaRPr>
          </a:p>
          <a:p>
            <a:endParaRPr lang="pl-PL" sz="3200">
              <a:solidFill>
                <a:schemeClr val="bg2"/>
              </a:solidFill>
              <a:cs typeface="Calibri Light"/>
            </a:endParaRPr>
          </a:p>
        </p:txBody>
      </p:sp>
      <p:sp>
        <p:nvSpPr>
          <p:cNvPr id="3" name="Podtytuł 2"/>
          <p:cNvSpPr>
            <a:spLocks noGrp="1"/>
          </p:cNvSpPr>
          <p:nvPr>
            <p:ph type="subTitle" idx="1"/>
          </p:nvPr>
        </p:nvSpPr>
        <p:spPr>
          <a:xfrm>
            <a:off x="1734531" y="3986140"/>
            <a:ext cx="2665038" cy="814460"/>
          </a:xfrm>
        </p:spPr>
        <p:txBody>
          <a:bodyPr>
            <a:normAutofit/>
          </a:bodyPr>
          <a:lstStyle/>
          <a:p>
            <a:r>
              <a:rPr lang="pl-PL" sz="2000" dirty="0" smtClean="0">
                <a:solidFill>
                  <a:schemeClr val="bg1"/>
                </a:solidFill>
              </a:rPr>
              <a:t>Opracowała:</a:t>
            </a:r>
            <a:r>
              <a:rPr lang="pl-PL" sz="2000" dirty="0" smtClean="0">
                <a:solidFill>
                  <a:schemeClr val="bg1"/>
                </a:solidFill>
              </a:rPr>
              <a:t> Kinga Gorgol</a:t>
            </a:r>
            <a:endParaRPr lang="pl-PL" sz="2000" dirty="0">
              <a:solidFill>
                <a:schemeClr val="bg1"/>
              </a:solidFill>
            </a:endParaRP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11FBDEF-9CA1-495E-A9FA-E912D5145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989CD-5095-42DC-90BE-ECEA4D319033}"/>
              </a:ext>
            </a:extLst>
          </p:cNvPr>
          <p:cNvSpPr>
            <a:spLocks noGrp="1"/>
          </p:cNvSpPr>
          <p:nvPr>
            <p:ph type="title"/>
          </p:nvPr>
        </p:nvSpPr>
        <p:spPr>
          <a:xfrm>
            <a:off x="923026" y="1994140"/>
            <a:ext cx="3697856" cy="3017474"/>
          </a:xfrm>
        </p:spPr>
        <p:txBody>
          <a:bodyPr vert="horz" lIns="91440" tIns="45720" rIns="91440" bIns="45720" rtlCol="0" anchor="b">
            <a:normAutofit fontScale="90000"/>
          </a:bodyPr>
          <a:lstStyle/>
          <a:p>
            <a:pPr algn="ctr"/>
            <a:r>
              <a:rPr lang="en-US" sz="2300" kern="1200" cap="all" spc="300" baseline="0" dirty="0">
                <a:latin typeface="+mj-lt"/>
                <a:ea typeface="+mj-ea"/>
                <a:cs typeface="+mj-cs"/>
              </a:rPr>
              <a:t>PYTANIA</a:t>
            </a:r>
            <a:r>
              <a:rPr lang="en-US" sz="2300" kern="1200" cap="all" spc="300" baseline="0" dirty="0">
                <a:solidFill>
                  <a:schemeClr val="tx2"/>
                </a:solidFill>
                <a:latin typeface="+mj-lt"/>
                <a:ea typeface="+mj-ea"/>
                <a:cs typeface="+mj-cs"/>
              </a:rPr>
              <a:t/>
            </a:r>
            <a:br>
              <a:rPr lang="en-US" sz="2300" kern="1200" cap="all" spc="300" baseline="0" dirty="0">
                <a:solidFill>
                  <a:schemeClr val="tx2"/>
                </a:solidFill>
                <a:latin typeface="+mj-lt"/>
                <a:ea typeface="+mj-ea"/>
                <a:cs typeface="+mj-cs"/>
              </a:rPr>
            </a:br>
            <a:r>
              <a:rPr lang="en-US" sz="2300" kern="1200" cap="all" spc="300" baseline="0" dirty="0">
                <a:solidFill>
                  <a:schemeClr val="tx2"/>
                </a:solidFill>
                <a:latin typeface="+mj-lt"/>
                <a:ea typeface="+mj-ea"/>
                <a:cs typeface="+mj-cs"/>
              </a:rPr>
              <a:t/>
            </a:r>
            <a:br>
              <a:rPr lang="en-US" sz="2300" kern="1200" cap="all" spc="300" baseline="0" dirty="0">
                <a:solidFill>
                  <a:schemeClr val="tx2"/>
                </a:solidFill>
                <a:latin typeface="+mj-lt"/>
                <a:ea typeface="+mj-ea"/>
                <a:cs typeface="+mj-cs"/>
              </a:rPr>
            </a:br>
            <a:r>
              <a:rPr lang="en-US" sz="2300" kern="1200" cap="all" spc="300" baseline="0" dirty="0">
                <a:solidFill>
                  <a:schemeClr val="tx2"/>
                </a:solidFill>
                <a:latin typeface="+mj-lt"/>
                <a:ea typeface="+mj-ea"/>
                <a:cs typeface="+mj-cs"/>
              </a:rPr>
              <a:t/>
            </a:r>
            <a:br>
              <a:rPr lang="en-US" sz="2300" kern="1200" cap="all" spc="300" baseline="0" dirty="0">
                <a:solidFill>
                  <a:schemeClr val="tx2"/>
                </a:solidFill>
                <a:latin typeface="+mj-lt"/>
                <a:ea typeface="+mj-ea"/>
                <a:cs typeface="+mj-cs"/>
              </a:rPr>
            </a:br>
            <a:r>
              <a:rPr lang="en-US" sz="2300" kern="1200" cap="all" spc="300" baseline="0" dirty="0">
                <a:latin typeface="+mj-lt"/>
                <a:ea typeface="+mj-ea"/>
                <a:cs typeface="+mj-cs"/>
              </a:rPr>
              <a:t>1.PODAJ JEDNEGO WYKONAWCE </a:t>
            </a:r>
            <a:r>
              <a:rPr lang="en-US" sz="2300" kern="1200" cap="all" spc="300" baseline="0" dirty="0" smtClean="0">
                <a:latin typeface="+mj-lt"/>
                <a:ea typeface="+mj-ea"/>
                <a:cs typeface="+mj-cs"/>
              </a:rPr>
              <a:t>J</a:t>
            </a:r>
            <a:r>
              <a:rPr lang="pl-PL" sz="2300" kern="1200" cap="all" spc="300" baseline="0" dirty="0" smtClean="0">
                <a:latin typeface="+mj-lt"/>
                <a:ea typeface="+mj-ea"/>
                <a:cs typeface="+mj-cs"/>
              </a:rPr>
              <a:t>AZ</a:t>
            </a:r>
            <a:r>
              <a:rPr lang="en-US" sz="2300" kern="1200" cap="all" spc="300" baseline="0" dirty="0" smtClean="0">
                <a:latin typeface="+mj-lt"/>
                <a:ea typeface="+mj-ea"/>
                <a:cs typeface="+mj-cs"/>
              </a:rPr>
              <a:t>ZU</a:t>
            </a:r>
            <a:r>
              <a:rPr lang="en-US" sz="2300" cap="all" spc="300" dirty="0"/>
              <a:t>?</a:t>
            </a:r>
            <a:r>
              <a:rPr lang="en-US" sz="2300" kern="1200" cap="all" spc="300" baseline="0" dirty="0">
                <a:solidFill>
                  <a:schemeClr val="tx2"/>
                </a:solidFill>
                <a:latin typeface="+mj-lt"/>
                <a:ea typeface="+mj-ea"/>
                <a:cs typeface="+mj-cs"/>
              </a:rPr>
              <a:t/>
            </a:r>
            <a:br>
              <a:rPr lang="en-US" sz="2300" kern="1200" cap="all" spc="300" baseline="0" dirty="0">
                <a:solidFill>
                  <a:schemeClr val="tx2"/>
                </a:solidFill>
                <a:latin typeface="+mj-lt"/>
                <a:ea typeface="+mj-ea"/>
                <a:cs typeface="+mj-cs"/>
              </a:rPr>
            </a:br>
            <a:r>
              <a:rPr lang="en-US" sz="2300" kern="1200" cap="all" spc="300" baseline="0" dirty="0">
                <a:latin typeface="+mj-lt"/>
                <a:ea typeface="+mj-ea"/>
                <a:cs typeface="+mj-cs"/>
              </a:rPr>
              <a:t>2.CO TO JAZZ?</a:t>
            </a:r>
            <a:r>
              <a:rPr lang="en-US" sz="2300" kern="1200" cap="all" spc="300" baseline="0" dirty="0">
                <a:solidFill>
                  <a:schemeClr val="tx2"/>
                </a:solidFill>
                <a:latin typeface="+mj-lt"/>
                <a:ea typeface="+mj-ea"/>
                <a:cs typeface="+mj-cs"/>
              </a:rPr>
              <a:t/>
            </a:r>
            <a:br>
              <a:rPr lang="en-US" sz="2300" kern="1200" cap="all" spc="300" baseline="0" dirty="0">
                <a:solidFill>
                  <a:schemeClr val="tx2"/>
                </a:solidFill>
                <a:latin typeface="+mj-lt"/>
                <a:ea typeface="+mj-ea"/>
                <a:cs typeface="+mj-cs"/>
              </a:rPr>
            </a:br>
            <a:r>
              <a:rPr lang="en-US" sz="2300" kern="1200" cap="all" spc="300" baseline="0" dirty="0">
                <a:latin typeface="+mj-lt"/>
                <a:ea typeface="+mj-ea"/>
                <a:cs typeface="+mj-cs"/>
              </a:rPr>
              <a:t>3.</a:t>
            </a:r>
            <a:r>
              <a:rPr lang="en-US" sz="2300" cap="all" spc="300" dirty="0"/>
              <a:t>W JAMIM WIEKU ZOSTAŁ ZAPOCZĄTKOWANY </a:t>
            </a:r>
            <a:r>
              <a:rPr lang="en-US" sz="2300" cap="all" spc="300" dirty="0" smtClean="0"/>
              <a:t>JA</a:t>
            </a:r>
            <a:r>
              <a:rPr lang="pl-PL" sz="2300" cap="all" spc="300" dirty="0" smtClean="0"/>
              <a:t>Z</a:t>
            </a:r>
            <a:r>
              <a:rPr lang="en-US" sz="2300" cap="all" spc="300" dirty="0" smtClean="0"/>
              <a:t>Z</a:t>
            </a:r>
            <a:r>
              <a:rPr lang="en-US" sz="2300" cap="all" spc="300" dirty="0"/>
              <a:t>?</a:t>
            </a:r>
            <a:endParaRPr lang="en-US" sz="2300" kern="1200" cap="all" spc="300" baseline="0" dirty="0">
              <a:latin typeface="+mj-lt"/>
              <a:ea typeface="+mj-ea"/>
              <a:cs typeface="+mj-cs"/>
            </a:endParaRPr>
          </a:p>
        </p:txBody>
      </p:sp>
      <p:sp>
        <p:nvSpPr>
          <p:cNvPr id="29" name="Rectangle 28">
            <a:extLst>
              <a:ext uri="{FF2B5EF4-FFF2-40B4-BE49-F238E27FC236}">
                <a16:creationId xmlns:a16="http://schemas.microsoft.com/office/drawing/2014/main" id="{8337CC61-9E93-4D80-9F1C-12CE9A0C07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aksofon">
            <a:extLst>
              <a:ext uri="{FF2B5EF4-FFF2-40B4-BE49-F238E27FC236}">
                <a16:creationId xmlns:a16="http://schemas.microsoft.com/office/drawing/2014/main" id="{9A2FAD46-2532-4CC6-B5BB-924FF6FEE8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6000" y="723900"/>
            <a:ext cx="5410200" cy="5410200"/>
          </a:xfrm>
          <a:prstGeom prst="rect">
            <a:avLst/>
          </a:prstGeom>
        </p:spPr>
      </p:pic>
    </p:spTree>
    <p:extLst>
      <p:ext uri="{BB962C8B-B14F-4D97-AF65-F5344CB8AC3E}">
        <p14:creationId xmlns:p14="http://schemas.microsoft.com/office/powerpoint/2010/main" val="185056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B5410-0093-4A05-9F6A-D8B3BEE56AA3}"/>
              </a:ext>
            </a:extLst>
          </p:cNvPr>
          <p:cNvSpPr>
            <a:spLocks noGrp="1"/>
          </p:cNvSpPr>
          <p:nvPr>
            <p:ph type="title"/>
          </p:nvPr>
        </p:nvSpPr>
        <p:spPr>
          <a:xfrm>
            <a:off x="698528" y="1371600"/>
            <a:ext cx="2692372" cy="4114800"/>
          </a:xfrm>
        </p:spPr>
        <p:txBody>
          <a:bodyPr anchor="ctr">
            <a:normAutofit/>
          </a:bodyPr>
          <a:lstStyle/>
          <a:p>
            <a:pPr algn="ctr"/>
            <a:r>
              <a:rPr lang="en-US" dirty="0"/>
              <a:t>KONIEC</a:t>
            </a:r>
            <a:endParaRPr lang="en-US"/>
          </a:p>
        </p:txBody>
      </p:sp>
      <p:pic>
        <p:nvPicPr>
          <p:cNvPr id="8" name="Graphic 6" descr="Błąd">
            <a:extLst>
              <a:ext uri="{FF2B5EF4-FFF2-40B4-BE49-F238E27FC236}">
                <a16:creationId xmlns:a16="http://schemas.microsoft.com/office/drawing/2014/main" id="{7C669B0A-4E39-4F33-AAA1-B1F7BF9775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05650" y="685800"/>
            <a:ext cx="2057400" cy="2057400"/>
          </a:xfrm>
          <a:prstGeom prst="rect">
            <a:avLst/>
          </a:prstGeom>
        </p:spPr>
      </p:pic>
      <p:sp>
        <p:nvSpPr>
          <p:cNvPr id="3" name="Content Placeholder 2">
            <a:extLst>
              <a:ext uri="{FF2B5EF4-FFF2-40B4-BE49-F238E27FC236}">
                <a16:creationId xmlns:a16="http://schemas.microsoft.com/office/drawing/2014/main" id="{C1E32B35-51FA-46BE-A37F-3DF4CD1E269F}"/>
              </a:ext>
            </a:extLst>
          </p:cNvPr>
          <p:cNvSpPr>
            <a:spLocks noGrp="1"/>
          </p:cNvSpPr>
          <p:nvPr>
            <p:ph idx="1"/>
          </p:nvPr>
        </p:nvSpPr>
        <p:spPr>
          <a:xfrm>
            <a:off x="4762500" y="3108960"/>
            <a:ext cx="6730972" cy="3207434"/>
          </a:xfrm>
        </p:spPr>
        <p:txBody>
          <a:bodyPr vert="horz" lIns="91440" tIns="45720" rIns="91440" bIns="45720" rtlCol="0">
            <a:normAutofit/>
          </a:bodyPr>
          <a:lstStyle/>
          <a:p>
            <a:r>
              <a:rPr lang="en-US" dirty="0" err="1"/>
              <a:t>Dziekuje</a:t>
            </a:r>
            <a:r>
              <a:rPr lang="en-US" dirty="0"/>
              <a:t> za </a:t>
            </a:r>
            <a:r>
              <a:rPr lang="en-US" dirty="0" err="1"/>
              <a:t>uwagę</a:t>
            </a:r>
            <a:r>
              <a:rPr lang="en-US" dirty="0"/>
              <a:t> :)</a:t>
            </a:r>
          </a:p>
          <a:p>
            <a:r>
              <a:rPr lang="en-US" dirty="0"/>
              <a:t>Kinga Gorgol 7a</a:t>
            </a:r>
          </a:p>
        </p:txBody>
      </p:sp>
    </p:spTree>
    <p:extLst>
      <p:ext uri="{BB962C8B-B14F-4D97-AF65-F5344CB8AC3E}">
        <p14:creationId xmlns:p14="http://schemas.microsoft.com/office/powerpoint/2010/main" val="118543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A9CD6474-47AA-4D47-AF35-32FA3089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BF8DA3CF-9D4B-403A-9AD4-BB177DAB6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E2C46-9160-4C0E-8D7A-C52844D39269}"/>
              </a:ext>
            </a:extLst>
          </p:cNvPr>
          <p:cNvSpPr>
            <a:spLocks noGrp="1"/>
          </p:cNvSpPr>
          <p:nvPr>
            <p:ph type="title"/>
          </p:nvPr>
        </p:nvSpPr>
        <p:spPr>
          <a:xfrm>
            <a:off x="1371600" y="1020728"/>
            <a:ext cx="9486900" cy="996061"/>
          </a:xfrm>
        </p:spPr>
        <p:txBody>
          <a:bodyPr anchor="b">
            <a:normAutofit/>
          </a:bodyPr>
          <a:lstStyle/>
          <a:p>
            <a:pPr algn="ctr"/>
            <a:r>
              <a:rPr lang="en-US" dirty="0"/>
              <a:t>Co to Jazz ?</a:t>
            </a:r>
          </a:p>
        </p:txBody>
      </p:sp>
      <p:sp>
        <p:nvSpPr>
          <p:cNvPr id="3" name="Content Placeholder 2">
            <a:extLst>
              <a:ext uri="{FF2B5EF4-FFF2-40B4-BE49-F238E27FC236}">
                <a16:creationId xmlns:a16="http://schemas.microsoft.com/office/drawing/2014/main" id="{A36B7D41-4D84-4744-BA33-334A1070C28B}"/>
              </a:ext>
            </a:extLst>
          </p:cNvPr>
          <p:cNvSpPr>
            <a:spLocks noGrp="1"/>
          </p:cNvSpPr>
          <p:nvPr>
            <p:ph idx="1"/>
          </p:nvPr>
        </p:nvSpPr>
        <p:spPr>
          <a:xfrm>
            <a:off x="1371600" y="2200940"/>
            <a:ext cx="9486901" cy="3764759"/>
          </a:xfrm>
        </p:spPr>
        <p:txBody>
          <a:bodyPr vert="horz" lIns="91440" tIns="45720" rIns="91440" bIns="45720" rtlCol="0" anchor="t">
            <a:normAutofit fontScale="92500" lnSpcReduction="20000"/>
          </a:bodyPr>
          <a:lstStyle/>
          <a:p>
            <a:r>
              <a:rPr lang="en-US" b="1" dirty="0">
                <a:ea typeface="+mj-lt"/>
                <a:cs typeface="+mj-lt"/>
              </a:rPr>
              <a:t>Jazz</a:t>
            </a:r>
            <a:r>
              <a:rPr lang="en-US" dirty="0">
                <a:ea typeface="+mj-lt"/>
                <a:cs typeface="+mj-lt"/>
              </a:rPr>
              <a:t> – </a:t>
            </a:r>
            <a:r>
              <a:rPr lang="en-US" dirty="0">
                <a:ea typeface="+mj-lt"/>
                <a:cs typeface="+mj-lt"/>
                <a:hlinkClick r:id="rId2">
                  <a:extLst>
                    <a:ext uri="{A12FA001-AC4F-418D-AE19-62706E023703}">
                      <ahyp:hlinkClr xmlns:ahyp="http://schemas.microsoft.com/office/drawing/2018/hyperlinkcolor" xmlns="" val="tx"/>
                    </a:ext>
                  </a:extLst>
                </a:hlinkClick>
              </a:rPr>
              <a:t>gatunek muzyczny</a:t>
            </a:r>
            <a:r>
              <a:rPr lang="en-US" dirty="0">
                <a:ea typeface="+mj-lt"/>
                <a:cs typeface="+mj-lt"/>
              </a:rPr>
              <a:t>, </a:t>
            </a:r>
            <a:r>
              <a:rPr lang="en-US" dirty="0" err="1">
                <a:ea typeface="+mj-lt"/>
                <a:cs typeface="+mj-lt"/>
              </a:rPr>
              <a:t>który</a:t>
            </a:r>
            <a:r>
              <a:rPr lang="en-US" dirty="0">
                <a:ea typeface="+mj-lt"/>
                <a:cs typeface="+mj-lt"/>
              </a:rPr>
              <a:t>  </a:t>
            </a:r>
            <a:r>
              <a:rPr lang="en-US" dirty="0" err="1">
                <a:ea typeface="+mj-lt"/>
                <a:cs typeface="+mj-lt"/>
              </a:rPr>
              <a:t>powstał</a:t>
            </a:r>
            <a:r>
              <a:rPr lang="en-US" dirty="0">
                <a:ea typeface="+mj-lt"/>
                <a:cs typeface="+mj-lt"/>
              </a:rPr>
              <a:t>  </a:t>
            </a:r>
            <a:r>
              <a:rPr lang="en-US" dirty="0" err="1">
                <a:ea typeface="+mj-lt"/>
                <a:cs typeface="+mj-lt"/>
              </a:rPr>
              <a:t>na</a:t>
            </a:r>
            <a:r>
              <a:rPr lang="en-US" dirty="0">
                <a:ea typeface="+mj-lt"/>
                <a:cs typeface="+mj-lt"/>
              </a:rPr>
              <a:t>  </a:t>
            </a:r>
            <a:r>
              <a:rPr lang="en-US" dirty="0" err="1">
                <a:ea typeface="+mj-lt"/>
                <a:cs typeface="+mj-lt"/>
              </a:rPr>
              <a:t>przełomie</a:t>
            </a:r>
            <a:r>
              <a:rPr lang="en-US" dirty="0">
                <a:ea typeface="+mj-lt"/>
                <a:cs typeface="+mj-lt"/>
              </a:rPr>
              <a:t>  XIX </a:t>
            </a:r>
            <a:r>
              <a:rPr lang="en-US" dirty="0" err="1">
                <a:ea typeface="+mj-lt"/>
                <a:cs typeface="+mj-lt"/>
              </a:rPr>
              <a:t>i</a:t>
            </a:r>
            <a:r>
              <a:rPr lang="en-US" dirty="0">
                <a:ea typeface="+mj-lt"/>
                <a:cs typeface="+mj-lt"/>
              </a:rPr>
              <a:t> XX </a:t>
            </a:r>
            <a:r>
              <a:rPr lang="en-US" dirty="0" err="1">
                <a:ea typeface="+mj-lt"/>
                <a:cs typeface="+mj-lt"/>
              </a:rPr>
              <a:t>wieku</a:t>
            </a:r>
            <a:r>
              <a:rPr lang="en-US" dirty="0">
                <a:ea typeface="+mj-lt"/>
                <a:cs typeface="+mj-lt"/>
              </a:rPr>
              <a:t>  (</a:t>
            </a:r>
            <a:r>
              <a:rPr lang="en-US" dirty="0" err="1">
                <a:ea typeface="+mj-lt"/>
                <a:cs typeface="+mj-lt"/>
              </a:rPr>
              <a:t>zapoczątkowany</a:t>
            </a:r>
            <a:r>
              <a:rPr lang="en-US" dirty="0">
                <a:ea typeface="+mj-lt"/>
                <a:cs typeface="+mj-lt"/>
              </a:rPr>
              <a:t>  </a:t>
            </a:r>
            <a:r>
              <a:rPr lang="en-US" dirty="0" err="1">
                <a:ea typeface="+mj-lt"/>
                <a:cs typeface="+mj-lt"/>
              </a:rPr>
              <a:t>pomiędzy</a:t>
            </a:r>
            <a:r>
              <a:rPr lang="en-US" dirty="0">
                <a:ea typeface="+mj-lt"/>
                <a:cs typeface="+mj-lt"/>
              </a:rPr>
              <a:t>   </a:t>
            </a:r>
            <a:r>
              <a:rPr lang="en-US" dirty="0">
                <a:ea typeface="+mj-lt"/>
                <a:cs typeface="+mj-lt"/>
                <a:hlinkClick r:id="rId3">
                  <a:extLst>
                    <a:ext uri="{A12FA001-AC4F-418D-AE19-62706E023703}">
                      <ahyp:hlinkClr xmlns:ahyp="http://schemas.microsoft.com/office/drawing/2018/hyperlinkcolor" xmlns="" val="tx"/>
                    </a:ext>
                  </a:extLst>
                </a:hlinkClick>
              </a:rPr>
              <a:t>1890</a:t>
            </a:r>
            <a:r>
              <a:rPr lang="en-US" dirty="0">
                <a:ea typeface="+mj-lt"/>
                <a:cs typeface="+mj-lt"/>
              </a:rPr>
              <a:t>, a </a:t>
            </a:r>
            <a:r>
              <a:rPr lang="en-US" dirty="0">
                <a:ea typeface="+mj-lt"/>
                <a:cs typeface="+mj-lt"/>
                <a:hlinkClick r:id="rId4">
                  <a:extLst>
                    <a:ext uri="{A12FA001-AC4F-418D-AE19-62706E023703}">
                      <ahyp:hlinkClr xmlns:ahyp="http://schemas.microsoft.com/office/drawing/2018/hyperlinkcolor" xmlns="" val="tx"/>
                    </a:ext>
                  </a:extLst>
                </a:hlinkClick>
              </a:rPr>
              <a:t>1900</a:t>
            </a:r>
            <a:r>
              <a:rPr lang="en-US" dirty="0">
                <a:ea typeface="+mj-lt"/>
                <a:cs typeface="+mj-lt"/>
              </a:rPr>
              <a:t> </a:t>
            </a:r>
            <a:r>
              <a:rPr lang="en-US" dirty="0" err="1">
                <a:ea typeface="+mj-lt"/>
                <a:cs typeface="+mj-lt"/>
              </a:rPr>
              <a:t>rokiem</a:t>
            </a:r>
            <a:r>
              <a:rPr lang="en-US" dirty="0">
                <a:ea typeface="+mj-lt"/>
                <a:cs typeface="+mj-lt"/>
              </a:rPr>
              <a:t> ) </a:t>
            </a:r>
            <a:r>
              <a:rPr lang="en-US" dirty="0" err="1">
                <a:ea typeface="+mj-lt"/>
                <a:cs typeface="+mj-lt"/>
              </a:rPr>
              <a:t>na</a:t>
            </a:r>
            <a:r>
              <a:rPr lang="en-US" dirty="0">
                <a:ea typeface="+mj-lt"/>
                <a:cs typeface="+mj-lt"/>
              </a:rPr>
              <a:t>  </a:t>
            </a:r>
            <a:r>
              <a:rPr lang="en-US" dirty="0" err="1">
                <a:ea typeface="+mj-lt"/>
                <a:cs typeface="+mj-lt"/>
              </a:rPr>
              <a:t>południu</a:t>
            </a:r>
            <a:r>
              <a:rPr lang="en-US" dirty="0">
                <a:ea typeface="+mj-lt"/>
                <a:cs typeface="+mj-lt"/>
              </a:rPr>
              <a:t> </a:t>
            </a:r>
            <a:r>
              <a:rPr lang="en-US" dirty="0">
                <a:ea typeface="+mj-lt"/>
                <a:cs typeface="+mj-lt"/>
                <a:hlinkClick r:id="rId5">
                  <a:extLst>
                    <a:ext uri="{A12FA001-AC4F-418D-AE19-62706E023703}">
                      <ahyp:hlinkClr xmlns:ahyp="http://schemas.microsoft.com/office/drawing/2018/hyperlinkcolor" xmlns="" val="tx"/>
                    </a:ext>
                  </a:extLst>
                </a:hlinkClick>
              </a:rPr>
              <a:t>Stanów Zjednoczonych</a:t>
            </a:r>
            <a:r>
              <a:rPr lang="en-US" dirty="0">
                <a:ea typeface="+mj-lt"/>
                <a:cs typeface="+mj-lt"/>
              </a:rPr>
              <a:t> w </a:t>
            </a:r>
            <a:r>
              <a:rPr lang="en-US" dirty="0" err="1">
                <a:ea typeface="+mj-lt"/>
                <a:cs typeface="+mj-lt"/>
              </a:rPr>
              <a:t>dzielnicy</a:t>
            </a:r>
            <a:r>
              <a:rPr lang="en-US" dirty="0">
                <a:ea typeface="+mj-lt"/>
                <a:cs typeface="+mj-lt"/>
              </a:rPr>
              <a:t> </a:t>
            </a:r>
            <a:r>
              <a:rPr lang="en-US" dirty="0">
                <a:ea typeface="+mj-lt"/>
                <a:cs typeface="+mj-lt"/>
                <a:hlinkClick r:id="rId6">
                  <a:extLst>
                    <a:ext uri="{A12FA001-AC4F-418D-AE19-62706E023703}">
                      <ahyp:hlinkClr xmlns:ahyp="http://schemas.microsoft.com/office/drawing/2018/hyperlinkcolor" xmlns="" val="tx"/>
                    </a:ext>
                  </a:extLst>
                </a:hlinkClick>
              </a:rPr>
              <a:t>prostytutek</a:t>
            </a:r>
            <a:r>
              <a:rPr lang="en-US" dirty="0">
                <a:ea typeface="+mj-lt"/>
                <a:cs typeface="+mj-lt"/>
              </a:rPr>
              <a:t> Storyville w </a:t>
            </a:r>
            <a:r>
              <a:rPr lang="en-US" dirty="0">
                <a:ea typeface="+mj-lt"/>
                <a:cs typeface="+mj-lt"/>
                <a:hlinkClick r:id="rId7">
                  <a:extLst>
                    <a:ext uri="{A12FA001-AC4F-418D-AE19-62706E023703}">
                      <ahyp:hlinkClr xmlns:ahyp="http://schemas.microsoft.com/office/drawing/2018/hyperlinkcolor" xmlns="" val="tx"/>
                    </a:ext>
                  </a:extLst>
                </a:hlinkClick>
              </a:rPr>
              <a:t>Nowym Orleanie</a:t>
            </a:r>
            <a:r>
              <a:rPr lang="en-US" dirty="0">
                <a:ea typeface="+mj-lt"/>
                <a:cs typeface="+mj-lt"/>
              </a:rPr>
              <a:t> (</a:t>
            </a:r>
            <a:r>
              <a:rPr lang="en-US" dirty="0" err="1">
                <a:ea typeface="+mj-lt"/>
                <a:cs typeface="+mj-lt"/>
              </a:rPr>
              <a:t>tradycyjnie</a:t>
            </a:r>
            <a:r>
              <a:rPr lang="en-US" dirty="0">
                <a:ea typeface="+mj-lt"/>
                <a:cs typeface="+mj-lt"/>
              </a:rPr>
              <a:t> </a:t>
            </a:r>
            <a:r>
              <a:rPr lang="en-US" dirty="0" err="1">
                <a:ea typeface="+mj-lt"/>
                <a:cs typeface="+mj-lt"/>
              </a:rPr>
              <a:t>początki</a:t>
            </a:r>
            <a:r>
              <a:rPr lang="en-US" dirty="0">
                <a:ea typeface="+mj-lt"/>
                <a:cs typeface="+mj-lt"/>
              </a:rPr>
              <a:t> </a:t>
            </a:r>
            <a:r>
              <a:rPr lang="en-US" dirty="0" err="1">
                <a:ea typeface="+mj-lt"/>
                <a:cs typeface="+mj-lt"/>
              </a:rPr>
              <a:t>jazzu</a:t>
            </a:r>
            <a:r>
              <a:rPr lang="en-US" dirty="0">
                <a:ea typeface="+mj-lt"/>
                <a:cs typeface="+mj-lt"/>
              </a:rPr>
              <a:t> </a:t>
            </a:r>
            <a:r>
              <a:rPr lang="en-US" dirty="0" err="1">
                <a:ea typeface="+mj-lt"/>
                <a:cs typeface="+mj-lt"/>
              </a:rPr>
              <a:t>łączą</a:t>
            </a:r>
            <a:r>
              <a:rPr lang="en-US" dirty="0">
                <a:ea typeface="+mj-lt"/>
                <a:cs typeface="+mj-lt"/>
              </a:rPr>
              <a:t> </a:t>
            </a:r>
            <a:r>
              <a:rPr lang="en-US" dirty="0" err="1">
                <a:ea typeface="+mj-lt"/>
                <a:cs typeface="+mj-lt"/>
              </a:rPr>
              <a:t>się</a:t>
            </a:r>
            <a:r>
              <a:rPr lang="en-US" dirty="0">
                <a:ea typeface="+mj-lt"/>
                <a:cs typeface="+mj-lt"/>
              </a:rPr>
              <a:t> z </a:t>
            </a:r>
            <a:r>
              <a:rPr lang="en-US" dirty="0">
                <a:ea typeface="+mj-lt"/>
                <a:cs typeface="+mj-lt"/>
                <a:hlinkClick r:id="rId8">
                  <a:extLst>
                    <a:ext uri="{A12FA001-AC4F-418D-AE19-62706E023703}">
                      <ahyp:hlinkClr xmlns:ahyp="http://schemas.microsoft.com/office/drawing/2018/hyperlinkcolor" xmlns="" val="tx"/>
                    </a:ext>
                  </a:extLst>
                </a:hlinkClick>
              </a:rPr>
              <a:t>Congo Square</a:t>
            </a:r>
            <a:r>
              <a:rPr lang="en-US" dirty="0">
                <a:ea typeface="+mj-lt"/>
                <a:cs typeface="+mj-lt"/>
              </a:rPr>
              <a:t>) </a:t>
            </a:r>
            <a:r>
              <a:rPr lang="en-US" dirty="0" err="1">
                <a:ea typeface="+mj-lt"/>
                <a:cs typeface="+mj-lt"/>
              </a:rPr>
              <a:t>jako</a:t>
            </a:r>
            <a:r>
              <a:rPr lang="en-US" dirty="0">
                <a:ea typeface="+mj-lt"/>
                <a:cs typeface="+mj-lt"/>
              </a:rPr>
              <a:t> </a:t>
            </a:r>
            <a:r>
              <a:rPr lang="en-US" dirty="0" err="1">
                <a:ea typeface="+mj-lt"/>
                <a:cs typeface="+mj-lt"/>
              </a:rPr>
              <a:t>połączenie</a:t>
            </a:r>
            <a:r>
              <a:rPr lang="en-US" dirty="0">
                <a:ea typeface="+mj-lt"/>
                <a:cs typeface="+mj-lt"/>
              </a:rPr>
              <a:t> </a:t>
            </a:r>
            <a:r>
              <a:rPr lang="en-US" dirty="0" err="1">
                <a:ea typeface="+mj-lt"/>
                <a:cs typeface="+mj-lt"/>
              </a:rPr>
              <a:t>muzyki</a:t>
            </a:r>
            <a:r>
              <a:rPr lang="en-US" dirty="0">
                <a:ea typeface="+mj-lt"/>
                <a:cs typeface="+mj-lt"/>
              </a:rPr>
              <a:t> </a:t>
            </a:r>
            <a:r>
              <a:rPr lang="en-US" dirty="0" err="1">
                <a:ea typeface="+mj-lt"/>
                <a:cs typeface="+mj-lt"/>
              </a:rPr>
              <a:t>zachodnioafrykańskiej</a:t>
            </a:r>
            <a:r>
              <a:rPr lang="en-US" dirty="0">
                <a:ea typeface="+mj-lt"/>
                <a:cs typeface="+mj-lt"/>
              </a:rPr>
              <a:t> </a:t>
            </a:r>
            <a:r>
              <a:rPr lang="en-US" dirty="0" err="1">
                <a:ea typeface="+mj-lt"/>
                <a:cs typeface="+mj-lt"/>
              </a:rPr>
              <a:t>i</a:t>
            </a:r>
            <a:r>
              <a:rPr lang="en-US" dirty="0">
                <a:ea typeface="+mj-lt"/>
                <a:cs typeface="+mj-lt"/>
              </a:rPr>
              <a:t> </a:t>
            </a:r>
            <a:r>
              <a:rPr lang="en-US" dirty="0" err="1">
                <a:ea typeface="+mj-lt"/>
                <a:cs typeface="+mj-lt"/>
              </a:rPr>
              <a:t>europejsko-amerykańskiej</a:t>
            </a:r>
            <a:r>
              <a:rPr lang="en-US" dirty="0">
                <a:ea typeface="+mj-lt"/>
                <a:cs typeface="+mj-lt"/>
              </a:rPr>
              <a:t> (</a:t>
            </a:r>
            <a:r>
              <a:rPr lang="en-US" dirty="0">
                <a:ea typeface="+mj-lt"/>
                <a:cs typeface="+mj-lt"/>
                <a:hlinkClick r:id="rId9">
                  <a:extLst>
                    <a:ext uri="{A12FA001-AC4F-418D-AE19-62706E023703}">
                      <ahyp:hlinkClr xmlns:ahyp="http://schemas.microsoft.com/office/drawing/2018/hyperlinkcolor" xmlns="" val="tx"/>
                    </a:ext>
                  </a:extLst>
                </a:hlinkClick>
              </a:rPr>
              <a:t>bluesa</a:t>
            </a:r>
            <a:r>
              <a:rPr lang="en-US" dirty="0">
                <a:ea typeface="+mj-lt"/>
                <a:cs typeface="+mj-lt"/>
              </a:rPr>
              <a:t>, </a:t>
            </a:r>
            <a:r>
              <a:rPr lang="en-US" dirty="0">
                <a:ea typeface="+mj-lt"/>
                <a:cs typeface="+mj-lt"/>
                <a:hlinkClick r:id="rId10">
                  <a:extLst>
                    <a:ext uri="{A12FA001-AC4F-418D-AE19-62706E023703}">
                      <ahyp:hlinkClr xmlns:ahyp="http://schemas.microsoft.com/office/drawing/2018/hyperlinkcolor" xmlns="" val="tx"/>
                    </a:ext>
                  </a:extLst>
                </a:hlinkClick>
              </a:rPr>
              <a:t>ragtime’u</a:t>
            </a:r>
            <a:r>
              <a:rPr lang="en-US" dirty="0">
                <a:ea typeface="+mj-lt"/>
                <a:cs typeface="+mj-lt"/>
              </a:rPr>
              <a:t> </a:t>
            </a:r>
            <a:r>
              <a:rPr lang="en-US" dirty="0" err="1">
                <a:ea typeface="+mj-lt"/>
                <a:cs typeface="+mj-lt"/>
              </a:rPr>
              <a:t>i</a:t>
            </a:r>
            <a:r>
              <a:rPr lang="en-US" dirty="0">
                <a:ea typeface="+mj-lt"/>
                <a:cs typeface="+mj-lt"/>
              </a:rPr>
              <a:t> </a:t>
            </a:r>
            <a:r>
              <a:rPr lang="en-US" dirty="0" err="1">
                <a:ea typeface="+mj-lt"/>
                <a:cs typeface="+mj-lt"/>
              </a:rPr>
              <a:t>muzyki</a:t>
            </a:r>
            <a:r>
              <a:rPr lang="en-US" dirty="0">
                <a:ea typeface="+mj-lt"/>
                <a:cs typeface="+mj-lt"/>
              </a:rPr>
              <a:t> </a:t>
            </a:r>
            <a:r>
              <a:rPr lang="en-US" dirty="0" err="1">
                <a:ea typeface="+mj-lt"/>
                <a:cs typeface="+mj-lt"/>
              </a:rPr>
              <a:t>europejskiej</a:t>
            </a:r>
            <a:r>
              <a:rPr lang="en-US" dirty="0">
                <a:ea typeface="+mj-lt"/>
                <a:cs typeface="+mj-lt"/>
              </a:rPr>
              <a:t>). </a:t>
            </a:r>
            <a:r>
              <a:rPr lang="en-US" dirty="0" err="1">
                <a:ea typeface="+mj-lt"/>
                <a:cs typeface="+mj-lt"/>
              </a:rPr>
              <a:t>Stanowi</a:t>
            </a:r>
            <a:r>
              <a:rPr lang="en-US" dirty="0">
                <a:ea typeface="+mj-lt"/>
                <a:cs typeface="+mj-lt"/>
              </a:rPr>
              <a:t> on </a:t>
            </a:r>
            <a:r>
              <a:rPr lang="en-US" dirty="0" err="1">
                <a:ea typeface="+mj-lt"/>
                <a:cs typeface="+mj-lt"/>
              </a:rPr>
              <a:t>połączenie</a:t>
            </a:r>
            <a:r>
              <a:rPr lang="en-US" dirty="0">
                <a:ea typeface="+mj-lt"/>
                <a:cs typeface="+mj-lt"/>
              </a:rPr>
              <a:t> </a:t>
            </a:r>
            <a:r>
              <a:rPr lang="en-US" dirty="0">
                <a:ea typeface="+mj-lt"/>
                <a:cs typeface="+mj-lt"/>
                <a:hlinkClick r:id="rId11">
                  <a:extLst>
                    <a:ext uri="{A12FA001-AC4F-418D-AE19-62706E023703}">
                      <ahyp:hlinkClr xmlns:ahyp="http://schemas.microsoft.com/office/drawing/2018/hyperlinkcolor" xmlns="" val="tx"/>
                    </a:ext>
                  </a:extLst>
                </a:hlinkClick>
              </a:rPr>
              <a:t>muzyki ludowej</a:t>
            </a:r>
            <a:r>
              <a:rPr lang="en-US" dirty="0">
                <a:ea typeface="+mj-lt"/>
                <a:cs typeface="+mj-lt"/>
              </a:rPr>
              <a:t>, </a:t>
            </a:r>
            <a:r>
              <a:rPr lang="en-US" dirty="0" err="1">
                <a:ea typeface="+mj-lt"/>
                <a:cs typeface="+mj-lt"/>
              </a:rPr>
              <a:t>artystycznej</a:t>
            </a:r>
            <a:r>
              <a:rPr lang="en-US" dirty="0">
                <a:ea typeface="+mj-lt"/>
                <a:cs typeface="+mj-lt"/>
              </a:rPr>
              <a:t> </a:t>
            </a:r>
            <a:r>
              <a:rPr lang="en-US" dirty="0" err="1">
                <a:ea typeface="+mj-lt"/>
                <a:cs typeface="+mj-lt"/>
              </a:rPr>
              <a:t>i</a:t>
            </a:r>
            <a:r>
              <a:rPr lang="en-US" dirty="0">
                <a:ea typeface="+mj-lt"/>
                <a:cs typeface="+mj-lt"/>
              </a:rPr>
              <a:t> </a:t>
            </a:r>
            <a:r>
              <a:rPr lang="en-US" dirty="0">
                <a:ea typeface="+mj-lt"/>
                <a:cs typeface="+mj-lt"/>
                <a:hlinkClick r:id="rId12">
                  <a:extLst>
                    <a:ext uri="{A12FA001-AC4F-418D-AE19-62706E023703}">
                      <ahyp:hlinkClr xmlns:ahyp="http://schemas.microsoft.com/office/drawing/2018/hyperlinkcolor" xmlns="" val="tx"/>
                    </a:ext>
                  </a:extLst>
                </a:hlinkClick>
              </a:rPr>
              <a:t>rozrywkowej</a:t>
            </a:r>
            <a:r>
              <a:rPr lang="en-US" dirty="0">
                <a:ea typeface="+mj-lt"/>
                <a:cs typeface="+mj-lt"/>
              </a:rPr>
              <a:t>.</a:t>
            </a:r>
            <a:r>
              <a:rPr lang="en-US" dirty="0" err="1">
                <a:ea typeface="+mj-lt"/>
                <a:cs typeface="+mj-lt"/>
              </a:rPr>
              <a:t>charakteryzuje</a:t>
            </a:r>
            <a:r>
              <a:rPr lang="en-US" dirty="0">
                <a:ea typeface="+mj-lt"/>
                <a:cs typeface="+mj-lt"/>
              </a:rPr>
              <a:t> </a:t>
            </a:r>
            <a:r>
              <a:rPr lang="en-US" dirty="0" err="1">
                <a:ea typeface="+mj-lt"/>
                <a:cs typeface="+mj-lt"/>
              </a:rPr>
              <a:t>się</a:t>
            </a:r>
            <a:r>
              <a:rPr lang="en-US" dirty="0">
                <a:ea typeface="+mj-lt"/>
                <a:cs typeface="+mj-lt"/>
              </a:rPr>
              <a:t> </a:t>
            </a:r>
            <a:r>
              <a:rPr lang="en-US" dirty="0">
                <a:ea typeface="+mj-lt"/>
                <a:cs typeface="+mj-lt"/>
                <a:hlinkClick r:id="rId13"/>
              </a:rPr>
              <a:t>rytmem</a:t>
            </a:r>
            <a:r>
              <a:rPr lang="en-US" dirty="0">
                <a:ea typeface="+mj-lt"/>
                <a:cs typeface="+mj-lt"/>
              </a:rPr>
              <a:t> </a:t>
            </a:r>
            <a:r>
              <a:rPr lang="en-US" dirty="0">
                <a:ea typeface="+mj-lt"/>
                <a:cs typeface="+mj-lt"/>
                <a:hlinkClick r:id="rId14"/>
              </a:rPr>
              <a:t>synkopowanym</a:t>
            </a:r>
            <a:r>
              <a:rPr lang="en-US" dirty="0">
                <a:ea typeface="+mj-lt"/>
                <a:cs typeface="+mj-lt"/>
              </a:rPr>
              <a:t> w </a:t>
            </a:r>
            <a:r>
              <a:rPr lang="en-US" dirty="0">
                <a:ea typeface="+mj-lt"/>
                <a:cs typeface="+mj-lt"/>
                <a:hlinkClick r:id="rId15"/>
              </a:rPr>
              <a:t>metrum</a:t>
            </a:r>
            <a:r>
              <a:rPr lang="en-US" dirty="0">
                <a:ea typeface="+mj-lt"/>
                <a:cs typeface="+mj-lt"/>
              </a:rPr>
              <a:t> </a:t>
            </a:r>
            <a:r>
              <a:rPr lang="en-US" dirty="0" err="1">
                <a:ea typeface="+mj-lt"/>
                <a:cs typeface="+mj-lt"/>
              </a:rPr>
              <a:t>parzystym</a:t>
            </a:r>
            <a:r>
              <a:rPr lang="en-US" dirty="0">
                <a:ea typeface="+mj-lt"/>
                <a:cs typeface="+mj-lt"/>
              </a:rPr>
              <a:t>, a </a:t>
            </a:r>
            <a:r>
              <a:rPr lang="en-US" dirty="0" err="1">
                <a:ea typeface="+mj-lt"/>
                <a:cs typeface="+mj-lt"/>
              </a:rPr>
              <a:t>także</a:t>
            </a:r>
            <a:r>
              <a:rPr lang="en-US" dirty="0">
                <a:ea typeface="+mj-lt"/>
                <a:cs typeface="+mj-lt"/>
              </a:rPr>
              <a:t> </a:t>
            </a:r>
            <a:r>
              <a:rPr lang="en-US" dirty="0" err="1">
                <a:ea typeface="+mj-lt"/>
                <a:cs typeface="+mj-lt"/>
              </a:rPr>
              <a:t>dużą</a:t>
            </a:r>
            <a:r>
              <a:rPr lang="en-US" dirty="0">
                <a:ea typeface="+mj-lt"/>
                <a:cs typeface="+mj-lt"/>
              </a:rPr>
              <a:t> </a:t>
            </a:r>
            <a:r>
              <a:rPr lang="en-US" dirty="0" err="1">
                <a:ea typeface="+mj-lt"/>
                <a:cs typeface="+mj-lt"/>
              </a:rPr>
              <a:t>dowolnością</a:t>
            </a:r>
            <a:r>
              <a:rPr lang="en-US" dirty="0">
                <a:ea typeface="+mj-lt"/>
                <a:cs typeface="+mj-lt"/>
              </a:rPr>
              <a:t> </a:t>
            </a:r>
            <a:r>
              <a:rPr lang="en-US" dirty="0" err="1">
                <a:ea typeface="+mj-lt"/>
                <a:cs typeface="+mj-lt"/>
              </a:rPr>
              <a:t>interpretacyjną</a:t>
            </a:r>
            <a:r>
              <a:rPr lang="en-US" dirty="0">
                <a:ea typeface="+mj-lt"/>
                <a:cs typeface="+mj-lt"/>
              </a:rPr>
              <a:t> </a:t>
            </a:r>
            <a:r>
              <a:rPr lang="en-US" dirty="0" err="1">
                <a:ea typeface="+mj-lt"/>
                <a:cs typeface="+mj-lt"/>
              </a:rPr>
              <a:t>i</a:t>
            </a:r>
            <a:r>
              <a:rPr lang="en-US" dirty="0">
                <a:ea typeface="+mj-lt"/>
                <a:cs typeface="+mj-lt"/>
              </a:rPr>
              <a:t> </a:t>
            </a:r>
            <a:r>
              <a:rPr lang="en-US" dirty="0">
                <a:ea typeface="+mj-lt"/>
                <a:cs typeface="+mj-lt"/>
                <a:hlinkClick r:id="rId16"/>
              </a:rPr>
              <a:t>aranżacyjną</a:t>
            </a:r>
            <a:r>
              <a:rPr lang="en-US" dirty="0">
                <a:ea typeface="+mj-lt"/>
                <a:cs typeface="+mj-lt"/>
              </a:rPr>
              <a:t> </a:t>
            </a:r>
            <a:r>
              <a:rPr lang="en-US" dirty="0" err="1">
                <a:ea typeface="+mj-lt"/>
                <a:cs typeface="+mj-lt"/>
              </a:rPr>
              <a:t>oraz</a:t>
            </a:r>
            <a:r>
              <a:rPr lang="en-US" dirty="0">
                <a:ea typeface="+mj-lt"/>
                <a:cs typeface="+mj-lt"/>
              </a:rPr>
              <a:t> </a:t>
            </a:r>
            <a:r>
              <a:rPr lang="en-US" dirty="0" err="1">
                <a:ea typeface="+mj-lt"/>
                <a:cs typeface="+mj-lt"/>
              </a:rPr>
              <a:t>tendencją</a:t>
            </a:r>
            <a:r>
              <a:rPr lang="en-US" dirty="0">
                <a:ea typeface="+mj-lt"/>
                <a:cs typeface="+mj-lt"/>
              </a:rPr>
              <a:t> do </a:t>
            </a:r>
            <a:r>
              <a:rPr lang="en-US" dirty="0">
                <a:ea typeface="+mj-lt"/>
                <a:cs typeface="+mj-lt"/>
                <a:hlinkClick r:id="rId17"/>
              </a:rPr>
              <a:t>improwizacji</a:t>
            </a:r>
            <a:r>
              <a:rPr lang="en-US" dirty="0">
                <a:ea typeface="+mj-lt"/>
                <a:cs typeface="+mj-lt"/>
              </a:rPr>
              <a:t>. Ma to </a:t>
            </a:r>
            <a:r>
              <a:rPr lang="en-US" dirty="0" err="1">
                <a:ea typeface="+mj-lt"/>
                <a:cs typeface="+mj-lt"/>
              </a:rPr>
              <a:t>związek</a:t>
            </a:r>
            <a:r>
              <a:rPr lang="en-US" dirty="0">
                <a:ea typeface="+mj-lt"/>
                <a:cs typeface="+mj-lt"/>
              </a:rPr>
              <a:t> z </a:t>
            </a:r>
            <a:r>
              <a:rPr lang="en-US" dirty="0" err="1">
                <a:ea typeface="+mj-lt"/>
                <a:cs typeface="+mj-lt"/>
              </a:rPr>
              <a:t>faktem</a:t>
            </a:r>
            <a:r>
              <a:rPr lang="en-US" dirty="0">
                <a:ea typeface="+mj-lt"/>
                <a:cs typeface="+mj-lt"/>
              </a:rPr>
              <a:t>, </a:t>
            </a:r>
            <a:r>
              <a:rPr lang="en-US" dirty="0" err="1">
                <a:ea typeface="+mj-lt"/>
                <a:cs typeface="+mj-lt"/>
              </a:rPr>
              <a:t>że</a:t>
            </a:r>
            <a:r>
              <a:rPr lang="en-US" dirty="0">
                <a:ea typeface="+mj-lt"/>
                <a:cs typeface="+mj-lt"/>
              </a:rPr>
              <a:t> </a:t>
            </a:r>
            <a:r>
              <a:rPr lang="en-US" dirty="0" err="1">
                <a:ea typeface="+mj-lt"/>
                <a:cs typeface="+mj-lt"/>
              </a:rPr>
              <a:t>pierwszymi</a:t>
            </a:r>
            <a:r>
              <a:rPr lang="en-US" dirty="0">
                <a:ea typeface="+mj-lt"/>
                <a:cs typeface="+mj-lt"/>
              </a:rPr>
              <a:t> </a:t>
            </a:r>
            <a:r>
              <a:rPr lang="en-US" dirty="0" err="1">
                <a:ea typeface="+mj-lt"/>
                <a:cs typeface="+mj-lt"/>
              </a:rPr>
              <a:t>twórcami</a:t>
            </a:r>
            <a:r>
              <a:rPr lang="en-US" dirty="0">
                <a:ea typeface="+mj-lt"/>
                <a:cs typeface="+mj-lt"/>
              </a:rPr>
              <a:t> </a:t>
            </a:r>
            <a:r>
              <a:rPr lang="en-US" dirty="0" err="1">
                <a:ea typeface="+mj-lt"/>
                <a:cs typeface="+mj-lt"/>
              </a:rPr>
              <a:t>tego</a:t>
            </a:r>
            <a:r>
              <a:rPr lang="en-US" dirty="0">
                <a:ea typeface="+mj-lt"/>
                <a:cs typeface="+mj-lt"/>
              </a:rPr>
              <a:t> </a:t>
            </a:r>
            <a:r>
              <a:rPr lang="en-US" dirty="0" err="1">
                <a:ea typeface="+mj-lt"/>
                <a:cs typeface="+mj-lt"/>
              </a:rPr>
              <a:t>gatunku</a:t>
            </a:r>
            <a:r>
              <a:rPr lang="en-US" dirty="0">
                <a:ea typeface="+mj-lt"/>
                <a:cs typeface="+mj-lt"/>
              </a:rPr>
              <a:t> </a:t>
            </a:r>
            <a:r>
              <a:rPr lang="en-US" dirty="0" err="1">
                <a:ea typeface="+mj-lt"/>
                <a:cs typeface="+mj-lt"/>
              </a:rPr>
              <a:t>byli</a:t>
            </a:r>
            <a:r>
              <a:rPr lang="en-US" dirty="0">
                <a:ea typeface="+mj-lt"/>
                <a:cs typeface="+mj-lt"/>
              </a:rPr>
              <a:t> </a:t>
            </a:r>
            <a:r>
              <a:rPr lang="en-US" dirty="0" err="1">
                <a:ea typeface="+mj-lt"/>
                <a:cs typeface="+mj-lt"/>
              </a:rPr>
              <a:t>przeważnie</a:t>
            </a:r>
            <a:r>
              <a:rPr lang="en-US" dirty="0">
                <a:ea typeface="+mj-lt"/>
                <a:cs typeface="+mj-lt"/>
              </a:rPr>
              <a:t> </a:t>
            </a:r>
            <a:r>
              <a:rPr lang="en-US" dirty="0" err="1">
                <a:ea typeface="+mj-lt"/>
                <a:cs typeface="+mj-lt"/>
              </a:rPr>
              <a:t>nieznający</a:t>
            </a:r>
            <a:r>
              <a:rPr lang="en-US" dirty="0">
                <a:ea typeface="+mj-lt"/>
                <a:cs typeface="+mj-lt"/>
              </a:rPr>
              <a:t> </a:t>
            </a:r>
            <a:r>
              <a:rPr lang="en-US" dirty="0">
                <a:ea typeface="+mj-lt"/>
                <a:cs typeface="+mj-lt"/>
                <a:hlinkClick r:id="rId18"/>
              </a:rPr>
              <a:t>nut</a:t>
            </a:r>
            <a:r>
              <a:rPr lang="en-US" dirty="0">
                <a:ea typeface="+mj-lt"/>
                <a:cs typeface="+mj-lt"/>
              </a:rPr>
              <a:t> </a:t>
            </a:r>
            <a:r>
              <a:rPr lang="en-US" dirty="0" err="1">
                <a:ea typeface="+mj-lt"/>
                <a:cs typeface="+mj-lt"/>
              </a:rPr>
              <a:t>potomkowie</a:t>
            </a:r>
            <a:r>
              <a:rPr lang="en-US" dirty="0">
                <a:ea typeface="+mj-lt"/>
                <a:cs typeface="+mj-lt"/>
              </a:rPr>
              <a:t> </a:t>
            </a:r>
            <a:r>
              <a:rPr lang="en-US" dirty="0">
                <a:ea typeface="+mj-lt"/>
                <a:cs typeface="+mj-lt"/>
                <a:hlinkClick r:id="rId19"/>
              </a:rPr>
              <a:t>niewolników</a:t>
            </a:r>
            <a:r>
              <a:rPr lang="en-US" dirty="0">
                <a:ea typeface="+mj-lt"/>
                <a:cs typeface="+mj-lt"/>
              </a:rPr>
              <a:t>.</a:t>
            </a:r>
          </a:p>
          <a:p>
            <a:r>
              <a:rPr lang="en-US" dirty="0" err="1">
                <a:ea typeface="+mj-lt"/>
                <a:cs typeface="+mj-lt"/>
              </a:rPr>
              <a:t>Według</a:t>
            </a:r>
            <a:r>
              <a:rPr lang="en-US" dirty="0">
                <a:ea typeface="+mj-lt"/>
                <a:cs typeface="+mj-lt"/>
              </a:rPr>
              <a:t> </a:t>
            </a:r>
            <a:r>
              <a:rPr lang="en-US" dirty="0" err="1">
                <a:ea typeface="+mj-lt"/>
                <a:cs typeface="+mj-lt"/>
              </a:rPr>
              <a:t>niektórych</a:t>
            </a:r>
            <a:r>
              <a:rPr lang="en-US" dirty="0">
                <a:ea typeface="+mj-lt"/>
                <a:cs typeface="+mj-lt"/>
              </a:rPr>
              <a:t> </a:t>
            </a:r>
            <a:r>
              <a:rPr lang="en-US" dirty="0" err="1">
                <a:ea typeface="+mj-lt"/>
                <a:cs typeface="+mj-lt"/>
              </a:rPr>
              <a:t>muzykologów</a:t>
            </a:r>
            <a:r>
              <a:rPr lang="en-US" dirty="0">
                <a:ea typeface="+mj-lt"/>
                <a:cs typeface="+mj-lt"/>
              </a:rPr>
              <a:t> jazz jest </a:t>
            </a:r>
            <a:r>
              <a:rPr lang="en-US" dirty="0" err="1">
                <a:ea typeface="+mj-lt"/>
                <a:cs typeface="+mj-lt"/>
              </a:rPr>
              <a:t>raczej</a:t>
            </a:r>
            <a:r>
              <a:rPr lang="en-US" dirty="0">
                <a:ea typeface="+mj-lt"/>
                <a:cs typeface="+mj-lt"/>
              </a:rPr>
              <a:t> </a:t>
            </a:r>
            <a:r>
              <a:rPr lang="en-US" dirty="0" err="1">
                <a:ea typeface="+mj-lt"/>
                <a:cs typeface="+mj-lt"/>
              </a:rPr>
              <a:t>formą</a:t>
            </a:r>
            <a:r>
              <a:rPr lang="en-US" dirty="0">
                <a:ea typeface="+mj-lt"/>
                <a:cs typeface="+mj-lt"/>
              </a:rPr>
              <a:t> </a:t>
            </a:r>
            <a:r>
              <a:rPr lang="en-US" dirty="0" err="1">
                <a:ea typeface="+mj-lt"/>
                <a:cs typeface="+mj-lt"/>
              </a:rPr>
              <a:t>interpretacji</a:t>
            </a:r>
            <a:r>
              <a:rPr lang="en-US" dirty="0">
                <a:ea typeface="+mj-lt"/>
                <a:cs typeface="+mj-lt"/>
              </a:rPr>
              <a:t> </a:t>
            </a:r>
            <a:r>
              <a:rPr lang="en-US" dirty="0" err="1">
                <a:ea typeface="+mj-lt"/>
                <a:cs typeface="+mj-lt"/>
              </a:rPr>
              <a:t>niż</a:t>
            </a:r>
            <a:r>
              <a:rPr lang="en-US" dirty="0">
                <a:ea typeface="+mj-lt"/>
                <a:cs typeface="+mj-lt"/>
              </a:rPr>
              <a:t> </a:t>
            </a:r>
            <a:r>
              <a:rPr lang="en-US" dirty="0" err="1">
                <a:ea typeface="+mj-lt"/>
                <a:cs typeface="+mj-lt"/>
              </a:rPr>
              <a:t>stylem</a:t>
            </a:r>
            <a:r>
              <a:rPr lang="en-US" dirty="0">
                <a:ea typeface="+mj-lt"/>
                <a:cs typeface="+mj-lt"/>
              </a:rPr>
              <a:t> </a:t>
            </a:r>
            <a:r>
              <a:rPr lang="en-US" dirty="0" err="1">
                <a:ea typeface="+mj-lt"/>
                <a:cs typeface="+mj-lt"/>
              </a:rPr>
              <a:t>muzycznym</a:t>
            </a:r>
            <a:r>
              <a:rPr lang="en-US" dirty="0">
                <a:ea typeface="+mj-lt"/>
                <a:cs typeface="+mj-lt"/>
              </a:rPr>
              <a:t>.</a:t>
            </a:r>
            <a:endParaRPr lang="en-US" dirty="0"/>
          </a:p>
          <a:p>
            <a:endParaRPr lang="en-US" dirty="0"/>
          </a:p>
        </p:txBody>
      </p:sp>
    </p:spTree>
    <p:extLst>
      <p:ext uri="{BB962C8B-B14F-4D97-AF65-F5344CB8AC3E}">
        <p14:creationId xmlns:p14="http://schemas.microsoft.com/office/powerpoint/2010/main" val="304344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FF9146B-4CCD-4CDB-AB9C-458005307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BF8DA3CF-9D4B-403A-9AD4-BB177DAB6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D438-0352-4445-8505-2AC15F44DF31}"/>
              </a:ext>
            </a:extLst>
          </p:cNvPr>
          <p:cNvSpPr>
            <a:spLocks noGrp="1"/>
          </p:cNvSpPr>
          <p:nvPr>
            <p:ph type="title"/>
          </p:nvPr>
        </p:nvSpPr>
        <p:spPr>
          <a:xfrm>
            <a:off x="1371599" y="1010097"/>
            <a:ext cx="9486901" cy="1010088"/>
          </a:xfrm>
        </p:spPr>
        <p:txBody>
          <a:bodyPr anchor="b">
            <a:normAutofit/>
          </a:bodyPr>
          <a:lstStyle/>
          <a:p>
            <a:pPr algn="ctr"/>
            <a:endParaRPr lang="en-US" dirty="0"/>
          </a:p>
          <a:p>
            <a:pPr algn="ctr"/>
            <a:r>
              <a:rPr lang="pl-PL" dirty="0" smtClean="0"/>
              <a:t>C</a:t>
            </a:r>
            <a:r>
              <a:rPr lang="en-US" dirty="0" err="1" smtClean="0"/>
              <a:t>harakterystyka</a:t>
            </a:r>
            <a:r>
              <a:rPr lang="en-US" dirty="0" smtClean="0"/>
              <a:t> </a:t>
            </a:r>
            <a:r>
              <a:rPr lang="en-US" dirty="0" err="1"/>
              <a:t>gatunku</a:t>
            </a:r>
            <a:endParaRPr lang="en-US" dirty="0"/>
          </a:p>
          <a:p>
            <a:pPr algn="ctr"/>
            <a:endParaRPr lang="en-US" dirty="0"/>
          </a:p>
        </p:txBody>
      </p:sp>
      <p:sp>
        <p:nvSpPr>
          <p:cNvPr id="3" name="Content Placeholder 2">
            <a:extLst>
              <a:ext uri="{FF2B5EF4-FFF2-40B4-BE49-F238E27FC236}">
                <a16:creationId xmlns:a16="http://schemas.microsoft.com/office/drawing/2014/main" id="{96A1C099-BC70-46C9-AEF3-7ECD94B41A11}"/>
              </a:ext>
            </a:extLst>
          </p:cNvPr>
          <p:cNvSpPr>
            <a:spLocks noGrp="1"/>
          </p:cNvSpPr>
          <p:nvPr>
            <p:ph idx="1"/>
          </p:nvPr>
        </p:nvSpPr>
        <p:spPr>
          <a:xfrm>
            <a:off x="1371600" y="2206257"/>
            <a:ext cx="9486901" cy="3540642"/>
          </a:xfrm>
        </p:spPr>
        <p:txBody>
          <a:bodyPr vert="horz" lIns="91440" tIns="45720" rIns="91440" bIns="45720" rtlCol="0">
            <a:normAutofit/>
          </a:bodyPr>
          <a:lstStyle/>
          <a:p>
            <a:pPr>
              <a:lnSpc>
                <a:spcPct val="90000"/>
              </a:lnSpc>
            </a:pPr>
            <a:r>
              <a:rPr lang="en-US" sz="1700">
                <a:ea typeface="+mj-lt"/>
                <a:cs typeface="+mj-lt"/>
                <a:hlinkClick r:id="rId2"/>
              </a:rPr>
              <a:t>James Lincoln Collier</a:t>
            </a:r>
            <a:r>
              <a:rPr lang="en-US" sz="1700">
                <a:ea typeface="+mj-lt"/>
                <a:cs typeface="+mj-lt"/>
              </a:rPr>
              <a:t> </a:t>
            </a:r>
            <a:r>
              <a:rPr lang="en-US" sz="1700" err="1">
                <a:ea typeface="+mj-lt"/>
                <a:cs typeface="+mj-lt"/>
              </a:rPr>
              <a:t>wyróżnia</a:t>
            </a:r>
            <a:r>
              <a:rPr lang="en-US" sz="1700">
                <a:ea typeface="+mj-lt"/>
                <a:cs typeface="+mj-lt"/>
              </a:rPr>
              <a:t> </a:t>
            </a:r>
            <a:r>
              <a:rPr lang="en-US" sz="1700" err="1">
                <a:ea typeface="+mj-lt"/>
                <a:cs typeface="+mj-lt"/>
              </a:rPr>
              <a:t>trzy</a:t>
            </a:r>
            <a:r>
              <a:rPr lang="en-US" sz="1700">
                <a:ea typeface="+mj-lt"/>
                <a:cs typeface="+mj-lt"/>
              </a:rPr>
              <a:t> </a:t>
            </a:r>
            <a:r>
              <a:rPr lang="en-US" sz="1700" err="1">
                <a:ea typeface="+mj-lt"/>
                <a:cs typeface="+mj-lt"/>
              </a:rPr>
              <a:t>podstawowe</a:t>
            </a:r>
            <a:r>
              <a:rPr lang="en-US" sz="1700">
                <a:ea typeface="+mj-lt"/>
                <a:cs typeface="+mj-lt"/>
              </a:rPr>
              <a:t> </a:t>
            </a:r>
            <a:r>
              <a:rPr lang="en-US" sz="1700" err="1">
                <a:ea typeface="+mj-lt"/>
                <a:cs typeface="+mj-lt"/>
              </a:rPr>
              <a:t>atrybuty</a:t>
            </a:r>
            <a:r>
              <a:rPr lang="en-US" sz="1700">
                <a:ea typeface="+mj-lt"/>
                <a:cs typeface="+mj-lt"/>
              </a:rPr>
              <a:t> </a:t>
            </a:r>
            <a:r>
              <a:rPr lang="en-US" sz="1700" err="1">
                <a:ea typeface="+mj-lt"/>
                <a:cs typeface="+mj-lt"/>
              </a:rPr>
              <a:t>jazzu</a:t>
            </a:r>
            <a:r>
              <a:rPr lang="en-US" sz="1700">
                <a:ea typeface="+mj-lt"/>
                <a:cs typeface="+mj-lt"/>
              </a:rPr>
              <a:t>: swing, </a:t>
            </a:r>
            <a:r>
              <a:rPr lang="en-US" sz="1700" err="1">
                <a:ea typeface="+mj-lt"/>
                <a:cs typeface="+mj-lt"/>
              </a:rPr>
              <a:t>funkcję</a:t>
            </a:r>
            <a:r>
              <a:rPr lang="en-US" sz="1700">
                <a:ea typeface="+mj-lt"/>
                <a:cs typeface="+mj-lt"/>
              </a:rPr>
              <a:t> </a:t>
            </a:r>
            <a:r>
              <a:rPr lang="en-US" sz="1700" err="1">
                <a:ea typeface="+mj-lt"/>
                <a:cs typeface="+mj-lt"/>
              </a:rPr>
              <a:t>ekstatyczną</a:t>
            </a:r>
            <a:r>
              <a:rPr lang="en-US" sz="1700">
                <a:ea typeface="+mj-lt"/>
                <a:cs typeface="+mj-lt"/>
              </a:rPr>
              <a:t> </a:t>
            </a:r>
            <a:r>
              <a:rPr lang="en-US" sz="1700" err="1">
                <a:ea typeface="+mj-lt"/>
                <a:cs typeface="+mj-lt"/>
              </a:rPr>
              <a:t>i</a:t>
            </a:r>
            <a:r>
              <a:rPr lang="en-US" sz="1700">
                <a:ea typeface="+mj-lt"/>
                <a:cs typeface="+mj-lt"/>
              </a:rPr>
              <a:t> </a:t>
            </a:r>
            <a:r>
              <a:rPr lang="en-US" sz="1700" err="1">
                <a:ea typeface="+mj-lt"/>
                <a:cs typeface="+mj-lt"/>
              </a:rPr>
              <a:t>kod</a:t>
            </a:r>
            <a:r>
              <a:rPr lang="en-US" sz="1700">
                <a:ea typeface="+mj-lt"/>
                <a:cs typeface="+mj-lt"/>
              </a:rPr>
              <a:t> </a:t>
            </a:r>
            <a:r>
              <a:rPr lang="en-US" sz="1700" err="1">
                <a:ea typeface="+mj-lt"/>
                <a:cs typeface="+mj-lt"/>
              </a:rPr>
              <a:t>indywidualny</a:t>
            </a:r>
            <a:r>
              <a:rPr lang="en-US" sz="1700">
                <a:ea typeface="+mj-lt"/>
                <a:cs typeface="+mj-lt"/>
              </a:rPr>
              <a:t>.</a:t>
            </a:r>
            <a:endParaRPr lang="en-US" sz="1700"/>
          </a:p>
          <a:p>
            <a:pPr>
              <a:lnSpc>
                <a:spcPct val="90000"/>
              </a:lnSpc>
            </a:pPr>
            <a:r>
              <a:rPr lang="en-US" sz="1700">
                <a:ea typeface="+mj-lt"/>
                <a:cs typeface="+mj-lt"/>
                <a:hlinkClick r:id="rId3"/>
              </a:rPr>
              <a:t>Swing</a:t>
            </a:r>
            <a:r>
              <a:rPr lang="en-US" sz="1700">
                <a:ea typeface="+mj-lt"/>
                <a:cs typeface="+mj-lt"/>
              </a:rPr>
              <a:t> to w </a:t>
            </a:r>
            <a:r>
              <a:rPr lang="en-US" sz="1700" err="1">
                <a:ea typeface="+mj-lt"/>
                <a:cs typeface="+mj-lt"/>
              </a:rPr>
              <a:t>ujęciu</a:t>
            </a:r>
            <a:r>
              <a:rPr lang="en-US" sz="1700">
                <a:ea typeface="+mj-lt"/>
                <a:cs typeface="+mj-lt"/>
              </a:rPr>
              <a:t> </a:t>
            </a:r>
            <a:r>
              <a:rPr lang="en-US" sz="1700" err="1">
                <a:ea typeface="+mj-lt"/>
                <a:cs typeface="+mj-lt"/>
              </a:rPr>
              <a:t>Colliera</a:t>
            </a:r>
            <a:r>
              <a:rPr lang="en-US" sz="1700">
                <a:ea typeface="+mj-lt"/>
                <a:cs typeface="+mj-lt"/>
              </a:rPr>
              <a:t> </a:t>
            </a:r>
            <a:r>
              <a:rPr lang="en-US" sz="1700" err="1">
                <a:ea typeface="+mj-lt"/>
                <a:cs typeface="+mj-lt"/>
              </a:rPr>
              <a:t>wywodząca</a:t>
            </a:r>
            <a:r>
              <a:rPr lang="en-US" sz="1700">
                <a:ea typeface="+mj-lt"/>
                <a:cs typeface="+mj-lt"/>
              </a:rPr>
              <a:t> </a:t>
            </a:r>
            <a:r>
              <a:rPr lang="en-US" sz="1700" err="1">
                <a:ea typeface="+mj-lt"/>
                <a:cs typeface="+mj-lt"/>
              </a:rPr>
              <a:t>się</a:t>
            </a:r>
            <a:r>
              <a:rPr lang="en-US" sz="1700">
                <a:ea typeface="+mj-lt"/>
                <a:cs typeface="+mj-lt"/>
              </a:rPr>
              <a:t> z </a:t>
            </a:r>
            <a:r>
              <a:rPr lang="en-US" sz="1700" err="1">
                <a:ea typeface="+mj-lt"/>
                <a:cs typeface="+mj-lt"/>
              </a:rPr>
              <a:t>praktyki</a:t>
            </a:r>
            <a:r>
              <a:rPr lang="en-US" sz="1700">
                <a:ea typeface="+mj-lt"/>
                <a:cs typeface="+mj-lt"/>
              </a:rPr>
              <a:t> </a:t>
            </a:r>
            <a:r>
              <a:rPr lang="en-US" sz="1700" err="1">
                <a:ea typeface="+mj-lt"/>
                <a:cs typeface="+mj-lt"/>
              </a:rPr>
              <a:t>czarnych</a:t>
            </a:r>
            <a:r>
              <a:rPr lang="en-US" sz="1700">
                <a:ea typeface="+mj-lt"/>
                <a:cs typeface="+mj-lt"/>
              </a:rPr>
              <a:t> </a:t>
            </a:r>
            <a:r>
              <a:rPr lang="en-US" sz="1700" err="1">
                <a:ea typeface="+mj-lt"/>
                <a:cs typeface="+mj-lt"/>
              </a:rPr>
              <a:t>muzyków</a:t>
            </a:r>
            <a:r>
              <a:rPr lang="en-US" sz="1700">
                <a:ea typeface="+mj-lt"/>
                <a:cs typeface="+mj-lt"/>
              </a:rPr>
              <a:t> </a:t>
            </a:r>
            <a:r>
              <a:rPr lang="en-US" sz="1700" err="1">
                <a:ea typeface="+mj-lt"/>
                <a:cs typeface="+mj-lt"/>
              </a:rPr>
              <a:t>istota</a:t>
            </a:r>
            <a:r>
              <a:rPr lang="en-US" sz="1700">
                <a:ea typeface="+mj-lt"/>
                <a:cs typeface="+mj-lt"/>
              </a:rPr>
              <a:t> </a:t>
            </a:r>
            <a:r>
              <a:rPr lang="en-US" sz="1700" err="1">
                <a:ea typeface="+mj-lt"/>
                <a:cs typeface="+mj-lt"/>
              </a:rPr>
              <a:t>rytmiki</a:t>
            </a:r>
            <a:r>
              <a:rPr lang="en-US" sz="1700">
                <a:ea typeface="+mj-lt"/>
                <a:cs typeface="+mj-lt"/>
              </a:rPr>
              <a:t> </a:t>
            </a:r>
            <a:r>
              <a:rPr lang="en-US" sz="1700" err="1">
                <a:ea typeface="+mj-lt"/>
                <a:cs typeface="+mj-lt"/>
              </a:rPr>
              <a:t>jazzowej</a:t>
            </a:r>
            <a:r>
              <a:rPr lang="en-US" sz="1700">
                <a:ea typeface="+mj-lt"/>
                <a:cs typeface="+mj-lt"/>
              </a:rPr>
              <a:t>, </a:t>
            </a:r>
            <a:r>
              <a:rPr lang="en-US" sz="1700" err="1">
                <a:ea typeface="+mj-lt"/>
                <a:cs typeface="+mj-lt"/>
              </a:rPr>
              <a:t>polegająca</a:t>
            </a:r>
            <a:r>
              <a:rPr lang="en-US" sz="1700">
                <a:ea typeface="+mj-lt"/>
                <a:cs typeface="+mj-lt"/>
              </a:rPr>
              <a:t> </a:t>
            </a:r>
            <a:r>
              <a:rPr lang="en-US" sz="1700" err="1">
                <a:ea typeface="+mj-lt"/>
                <a:cs typeface="+mj-lt"/>
              </a:rPr>
              <a:t>na</a:t>
            </a:r>
            <a:r>
              <a:rPr lang="en-US" sz="1700">
                <a:ea typeface="+mj-lt"/>
                <a:cs typeface="+mj-lt"/>
              </a:rPr>
              <a:t> </a:t>
            </a:r>
            <a:r>
              <a:rPr lang="en-US" sz="1700" err="1">
                <a:ea typeface="+mj-lt"/>
                <a:cs typeface="+mj-lt"/>
              </a:rPr>
              <a:t>specyficznej</a:t>
            </a:r>
            <a:r>
              <a:rPr lang="en-US" sz="1700">
                <a:ea typeface="+mj-lt"/>
                <a:cs typeface="+mj-lt"/>
              </a:rPr>
              <a:t> </a:t>
            </a:r>
            <a:r>
              <a:rPr lang="en-US" sz="1700" err="1">
                <a:ea typeface="+mj-lt"/>
                <a:cs typeface="+mj-lt"/>
              </a:rPr>
              <a:t>lekkości</a:t>
            </a:r>
            <a:r>
              <a:rPr lang="en-US" sz="1700">
                <a:ea typeface="+mj-lt"/>
                <a:cs typeface="+mj-lt"/>
              </a:rPr>
              <a:t> </a:t>
            </a:r>
            <a:r>
              <a:rPr lang="en-US" sz="1700" err="1">
                <a:ea typeface="+mj-lt"/>
                <a:cs typeface="+mj-lt"/>
              </a:rPr>
              <a:t>i</a:t>
            </a:r>
            <a:r>
              <a:rPr lang="en-US" sz="1700">
                <a:ea typeface="+mj-lt"/>
                <a:cs typeface="+mj-lt"/>
              </a:rPr>
              <a:t> </a:t>
            </a:r>
            <a:r>
              <a:rPr lang="en-US" sz="1700" err="1">
                <a:ea typeface="+mj-lt"/>
                <a:cs typeface="+mj-lt"/>
              </a:rPr>
              <a:t>sprężystości</a:t>
            </a:r>
            <a:r>
              <a:rPr lang="en-US" sz="1700">
                <a:ea typeface="+mj-lt"/>
                <a:cs typeface="+mj-lt"/>
              </a:rPr>
              <a:t> </a:t>
            </a:r>
            <a:r>
              <a:rPr lang="en-US" sz="1700" err="1">
                <a:ea typeface="+mj-lt"/>
                <a:cs typeface="+mj-lt"/>
              </a:rPr>
              <a:t>rytmu</a:t>
            </a:r>
            <a:r>
              <a:rPr lang="en-US" sz="1700">
                <a:ea typeface="+mj-lt"/>
                <a:cs typeface="+mj-lt"/>
              </a:rPr>
              <a:t>. W </a:t>
            </a:r>
            <a:r>
              <a:rPr lang="en-US" sz="1700" err="1">
                <a:ea typeface="+mj-lt"/>
                <a:cs typeface="+mj-lt"/>
              </a:rPr>
              <a:t>aspekcie</a:t>
            </a:r>
            <a:r>
              <a:rPr lang="en-US" sz="1700">
                <a:ea typeface="+mj-lt"/>
                <a:cs typeface="+mj-lt"/>
              </a:rPr>
              <a:t> </a:t>
            </a:r>
            <a:r>
              <a:rPr lang="en-US" sz="1700" err="1">
                <a:ea typeface="+mj-lt"/>
                <a:cs typeface="+mj-lt"/>
              </a:rPr>
              <a:t>technicznym</a:t>
            </a:r>
            <a:r>
              <a:rPr lang="en-US" sz="1700">
                <a:ea typeface="+mj-lt"/>
                <a:cs typeface="+mj-lt"/>
              </a:rPr>
              <a:t> </a:t>
            </a:r>
            <a:r>
              <a:rPr lang="en-US" sz="1700" err="1">
                <a:ea typeface="+mj-lt"/>
                <a:cs typeface="+mj-lt"/>
              </a:rPr>
              <a:t>polega</a:t>
            </a:r>
            <a:r>
              <a:rPr lang="en-US" sz="1700">
                <a:ea typeface="+mj-lt"/>
                <a:cs typeface="+mj-lt"/>
              </a:rPr>
              <a:t> </a:t>
            </a:r>
            <a:r>
              <a:rPr lang="en-US" sz="1700" err="1">
                <a:ea typeface="+mj-lt"/>
                <a:cs typeface="+mj-lt"/>
              </a:rPr>
              <a:t>na</a:t>
            </a:r>
            <a:r>
              <a:rPr lang="en-US" sz="1700">
                <a:ea typeface="+mj-lt"/>
                <a:cs typeface="+mj-lt"/>
              </a:rPr>
              <a:t> </a:t>
            </a:r>
            <a:r>
              <a:rPr lang="en-US" sz="1700" err="1">
                <a:ea typeface="+mj-lt"/>
                <a:cs typeface="+mj-lt"/>
              </a:rPr>
              <a:t>podziale</a:t>
            </a:r>
            <a:r>
              <a:rPr lang="en-US" sz="1700">
                <a:ea typeface="+mj-lt"/>
                <a:cs typeface="+mj-lt"/>
              </a:rPr>
              <a:t> </a:t>
            </a:r>
            <a:r>
              <a:rPr lang="en-US" sz="1700">
                <a:ea typeface="+mj-lt"/>
                <a:cs typeface="+mj-lt"/>
                <a:hlinkClick r:id="rId4"/>
              </a:rPr>
              <a:t>taktu</a:t>
            </a:r>
            <a:r>
              <a:rPr lang="en-US" sz="1700">
                <a:ea typeface="+mj-lt"/>
                <a:cs typeface="+mj-lt"/>
              </a:rPr>
              <a:t> </a:t>
            </a:r>
            <a:r>
              <a:rPr lang="en-US" sz="1700" err="1">
                <a:ea typeface="+mj-lt"/>
                <a:cs typeface="+mj-lt"/>
              </a:rPr>
              <a:t>na</a:t>
            </a:r>
            <a:r>
              <a:rPr lang="en-US" sz="1700">
                <a:ea typeface="+mj-lt"/>
                <a:cs typeface="+mj-lt"/>
              </a:rPr>
              <a:t> </a:t>
            </a:r>
            <a:r>
              <a:rPr lang="en-US" sz="1700" err="1">
                <a:ea typeface="+mj-lt"/>
                <a:cs typeface="+mj-lt"/>
              </a:rPr>
              <a:t>nierówne</a:t>
            </a:r>
            <a:r>
              <a:rPr lang="en-US" sz="1700">
                <a:ea typeface="+mj-lt"/>
                <a:cs typeface="+mj-lt"/>
              </a:rPr>
              <a:t>, </a:t>
            </a:r>
            <a:r>
              <a:rPr lang="en-US" sz="1700" err="1">
                <a:ea typeface="+mj-lt"/>
                <a:cs typeface="+mj-lt"/>
              </a:rPr>
              <a:t>niemożliwe</a:t>
            </a:r>
            <a:r>
              <a:rPr lang="en-US" sz="1700">
                <a:ea typeface="+mj-lt"/>
                <a:cs typeface="+mj-lt"/>
              </a:rPr>
              <a:t> do </a:t>
            </a:r>
            <a:r>
              <a:rPr lang="en-US" sz="1700" err="1">
                <a:ea typeface="+mj-lt"/>
                <a:cs typeface="+mj-lt"/>
              </a:rPr>
              <a:t>zapisu</a:t>
            </a:r>
            <a:r>
              <a:rPr lang="en-US" sz="1700">
                <a:ea typeface="+mj-lt"/>
                <a:cs typeface="+mj-lt"/>
              </a:rPr>
              <a:t> </a:t>
            </a:r>
            <a:r>
              <a:rPr lang="en-US" sz="1700" err="1">
                <a:ea typeface="+mj-lt"/>
                <a:cs typeface="+mj-lt"/>
              </a:rPr>
              <a:t>muzycznego</a:t>
            </a:r>
            <a:r>
              <a:rPr lang="en-US" sz="1700">
                <a:ea typeface="+mj-lt"/>
                <a:cs typeface="+mj-lt"/>
              </a:rPr>
              <a:t> </a:t>
            </a:r>
            <a:r>
              <a:rPr lang="en-US" sz="1700" err="1">
                <a:ea typeface="+mj-lt"/>
                <a:cs typeface="+mj-lt"/>
              </a:rPr>
              <a:t>jednostki</a:t>
            </a:r>
            <a:r>
              <a:rPr lang="en-US" sz="1700">
                <a:ea typeface="+mj-lt"/>
                <a:cs typeface="+mj-lt"/>
              </a:rPr>
              <a:t> </a:t>
            </a:r>
            <a:r>
              <a:rPr lang="en-US" sz="1700" err="1">
                <a:ea typeface="+mj-lt"/>
                <a:cs typeface="+mj-lt"/>
              </a:rPr>
              <a:t>rytmiczne</a:t>
            </a:r>
            <a:r>
              <a:rPr lang="en-US" sz="1700">
                <a:ea typeface="+mj-lt"/>
                <a:cs typeface="+mj-lt"/>
              </a:rPr>
              <a:t>, </a:t>
            </a:r>
            <a:r>
              <a:rPr lang="en-US" sz="1700" err="1">
                <a:ea typeface="+mj-lt"/>
                <a:cs typeface="+mj-lt"/>
              </a:rPr>
              <a:t>okazjonalnym</a:t>
            </a:r>
            <a:r>
              <a:rPr lang="en-US" sz="1700">
                <a:ea typeface="+mj-lt"/>
                <a:cs typeface="+mj-lt"/>
              </a:rPr>
              <a:t> </a:t>
            </a:r>
            <a:r>
              <a:rPr lang="en-US" sz="1700" err="1">
                <a:ea typeface="+mj-lt"/>
                <a:cs typeface="+mj-lt"/>
              </a:rPr>
              <a:t>stosowaniu</a:t>
            </a:r>
            <a:r>
              <a:rPr lang="en-US" sz="1700">
                <a:ea typeface="+mj-lt"/>
                <a:cs typeface="+mj-lt"/>
              </a:rPr>
              <a:t> </a:t>
            </a:r>
            <a:r>
              <a:rPr lang="en-US" sz="1700" i="1">
                <a:ea typeface="+mj-lt"/>
                <a:cs typeface="+mj-lt"/>
                <a:hlinkClick r:id="rId5"/>
              </a:rPr>
              <a:t>vibrato</a:t>
            </a:r>
            <a:r>
              <a:rPr lang="en-US" sz="1700">
                <a:ea typeface="+mj-lt"/>
                <a:cs typeface="+mj-lt"/>
              </a:rPr>
              <a:t>, </a:t>
            </a:r>
            <a:r>
              <a:rPr lang="en-US" sz="1700" err="1">
                <a:ea typeface="+mj-lt"/>
                <a:cs typeface="+mj-lt"/>
              </a:rPr>
              <a:t>urozmaiceniu</a:t>
            </a:r>
            <a:r>
              <a:rPr lang="en-US" sz="1700">
                <a:ea typeface="+mj-lt"/>
                <a:cs typeface="+mj-lt"/>
              </a:rPr>
              <a:t> </a:t>
            </a:r>
            <a:r>
              <a:rPr lang="en-US" sz="1700" err="1">
                <a:ea typeface="+mj-lt"/>
                <a:cs typeface="+mj-lt"/>
              </a:rPr>
              <a:t>linii</a:t>
            </a:r>
            <a:r>
              <a:rPr lang="en-US" sz="1700">
                <a:ea typeface="+mj-lt"/>
                <a:cs typeface="+mj-lt"/>
              </a:rPr>
              <a:t> </a:t>
            </a:r>
            <a:r>
              <a:rPr lang="en-US" sz="1700" err="1">
                <a:ea typeface="+mj-lt"/>
                <a:cs typeface="+mj-lt"/>
              </a:rPr>
              <a:t>melodycznej</a:t>
            </a:r>
            <a:r>
              <a:rPr lang="en-US" sz="1700">
                <a:ea typeface="+mj-lt"/>
                <a:cs typeface="+mj-lt"/>
              </a:rPr>
              <a:t> </a:t>
            </a:r>
            <a:r>
              <a:rPr lang="en-US" sz="1700" err="1">
                <a:ea typeface="+mj-lt"/>
                <a:cs typeface="+mj-lt"/>
              </a:rPr>
              <a:t>akcentami</a:t>
            </a:r>
            <a:r>
              <a:rPr lang="en-US" sz="1700">
                <a:ea typeface="+mj-lt"/>
                <a:cs typeface="+mj-lt"/>
              </a:rPr>
              <a:t> </a:t>
            </a:r>
            <a:r>
              <a:rPr lang="en-US" sz="1700" err="1">
                <a:ea typeface="+mj-lt"/>
                <a:cs typeface="+mj-lt"/>
              </a:rPr>
              <a:t>rytmicznymi</a:t>
            </a:r>
            <a:r>
              <a:rPr lang="en-US" sz="1700">
                <a:ea typeface="+mj-lt"/>
                <a:cs typeface="+mj-lt"/>
              </a:rPr>
              <a:t> </a:t>
            </a:r>
            <a:r>
              <a:rPr lang="en-US" sz="1700" err="1">
                <a:ea typeface="+mj-lt"/>
                <a:cs typeface="+mj-lt"/>
              </a:rPr>
              <a:t>i</a:t>
            </a:r>
            <a:r>
              <a:rPr lang="en-US" sz="1700">
                <a:ea typeface="+mj-lt"/>
                <a:cs typeface="+mj-lt"/>
              </a:rPr>
              <a:t> </a:t>
            </a:r>
            <a:r>
              <a:rPr lang="en-US" sz="1700" err="1">
                <a:ea typeface="+mj-lt"/>
                <a:cs typeface="+mj-lt"/>
              </a:rPr>
              <a:t>częstych</a:t>
            </a:r>
            <a:r>
              <a:rPr lang="en-US" sz="1700">
                <a:ea typeface="+mj-lt"/>
                <a:cs typeface="+mj-lt"/>
              </a:rPr>
              <a:t> </a:t>
            </a:r>
            <a:r>
              <a:rPr lang="en-US" sz="1700" err="1">
                <a:ea typeface="+mj-lt"/>
                <a:cs typeface="+mj-lt"/>
              </a:rPr>
              <a:t>zmianach</a:t>
            </a:r>
            <a:r>
              <a:rPr lang="en-US" sz="1700">
                <a:ea typeface="+mj-lt"/>
                <a:cs typeface="+mj-lt"/>
              </a:rPr>
              <a:t> </a:t>
            </a:r>
            <a:r>
              <a:rPr lang="en-US" sz="1700" err="1">
                <a:ea typeface="+mj-lt"/>
                <a:cs typeface="+mj-lt"/>
              </a:rPr>
              <a:t>dynamiki</a:t>
            </a:r>
            <a:r>
              <a:rPr lang="en-US" sz="1700">
                <a:ea typeface="+mj-lt"/>
                <a:cs typeface="+mj-lt"/>
              </a:rPr>
              <a:t>, </a:t>
            </a:r>
            <a:r>
              <a:rPr lang="en-US" sz="1700" err="1">
                <a:ea typeface="+mj-lt"/>
                <a:cs typeface="+mj-lt"/>
              </a:rPr>
              <a:t>wywołującej</a:t>
            </a:r>
            <a:r>
              <a:rPr lang="en-US" sz="1700">
                <a:ea typeface="+mj-lt"/>
                <a:cs typeface="+mj-lt"/>
              </a:rPr>
              <a:t> </a:t>
            </a:r>
            <a:r>
              <a:rPr lang="en-US" sz="1700" err="1">
                <a:ea typeface="+mj-lt"/>
                <a:cs typeface="+mj-lt"/>
              </a:rPr>
              <a:t>efekt</a:t>
            </a:r>
            <a:r>
              <a:rPr lang="en-US" sz="1700">
                <a:ea typeface="+mj-lt"/>
                <a:cs typeface="+mj-lt"/>
              </a:rPr>
              <a:t> </a:t>
            </a:r>
            <a:r>
              <a:rPr lang="en-US" sz="1700" err="1">
                <a:ea typeface="+mj-lt"/>
                <a:cs typeface="+mj-lt"/>
              </a:rPr>
              <a:t>specyficznej</a:t>
            </a:r>
            <a:r>
              <a:rPr lang="en-US" sz="1700">
                <a:ea typeface="+mj-lt"/>
                <a:cs typeface="+mj-lt"/>
              </a:rPr>
              <a:t> „</a:t>
            </a:r>
            <a:r>
              <a:rPr lang="en-US" sz="1700" err="1">
                <a:ea typeface="+mj-lt"/>
                <a:cs typeface="+mj-lt"/>
              </a:rPr>
              <a:t>mowy</a:t>
            </a:r>
            <a:r>
              <a:rPr lang="en-US" sz="1700">
                <a:ea typeface="+mj-lt"/>
                <a:cs typeface="+mj-lt"/>
              </a:rPr>
              <a:t>” </a:t>
            </a:r>
            <a:r>
              <a:rPr lang="en-US" sz="1700" err="1">
                <a:ea typeface="+mj-lt"/>
                <a:cs typeface="+mj-lt"/>
              </a:rPr>
              <a:t>instrumentów</a:t>
            </a:r>
            <a:r>
              <a:rPr lang="en-US" sz="1700">
                <a:ea typeface="+mj-lt"/>
                <a:cs typeface="+mj-lt"/>
              </a:rPr>
              <a:t>.</a:t>
            </a:r>
            <a:endParaRPr lang="en-US" sz="1700"/>
          </a:p>
          <a:p>
            <a:pPr>
              <a:lnSpc>
                <a:spcPct val="90000"/>
              </a:lnSpc>
            </a:pPr>
            <a:r>
              <a:rPr lang="en-US" sz="1700" err="1">
                <a:ea typeface="+mj-lt"/>
                <a:cs typeface="+mj-lt"/>
              </a:rPr>
              <a:t>Funkcja</a:t>
            </a:r>
            <a:r>
              <a:rPr lang="en-US" sz="1700">
                <a:ea typeface="+mj-lt"/>
                <a:cs typeface="+mj-lt"/>
              </a:rPr>
              <a:t> </a:t>
            </a:r>
            <a:r>
              <a:rPr lang="en-US" sz="1700" err="1">
                <a:ea typeface="+mj-lt"/>
                <a:cs typeface="+mj-lt"/>
              </a:rPr>
              <a:t>ekstatyczna</a:t>
            </a:r>
            <a:r>
              <a:rPr lang="en-US" sz="1700">
                <a:ea typeface="+mj-lt"/>
                <a:cs typeface="+mj-lt"/>
              </a:rPr>
              <a:t> </a:t>
            </a:r>
            <a:r>
              <a:rPr lang="en-US" sz="1700" err="1">
                <a:ea typeface="+mj-lt"/>
                <a:cs typeface="+mj-lt"/>
              </a:rPr>
              <a:t>jazzu</a:t>
            </a:r>
            <a:r>
              <a:rPr lang="en-US" sz="1700">
                <a:ea typeface="+mj-lt"/>
                <a:cs typeface="+mj-lt"/>
              </a:rPr>
              <a:t> </a:t>
            </a:r>
            <a:r>
              <a:rPr lang="en-US" sz="1700" err="1">
                <a:ea typeface="+mj-lt"/>
                <a:cs typeface="+mj-lt"/>
              </a:rPr>
              <a:t>wywodzi</a:t>
            </a:r>
            <a:r>
              <a:rPr lang="en-US" sz="1700">
                <a:ea typeface="+mj-lt"/>
                <a:cs typeface="+mj-lt"/>
              </a:rPr>
              <a:t> </a:t>
            </a:r>
            <a:r>
              <a:rPr lang="en-US" sz="1700" err="1">
                <a:ea typeface="+mj-lt"/>
                <a:cs typeface="+mj-lt"/>
              </a:rPr>
              <a:t>się</a:t>
            </a:r>
            <a:r>
              <a:rPr lang="en-US" sz="1700">
                <a:ea typeface="+mj-lt"/>
                <a:cs typeface="+mj-lt"/>
              </a:rPr>
              <a:t> z </a:t>
            </a:r>
            <a:r>
              <a:rPr lang="en-US" sz="1700" err="1">
                <a:ea typeface="+mj-lt"/>
                <a:cs typeface="+mj-lt"/>
              </a:rPr>
              <a:t>religijnego</a:t>
            </a:r>
            <a:r>
              <a:rPr lang="en-US" sz="1700">
                <a:ea typeface="+mj-lt"/>
                <a:cs typeface="+mj-lt"/>
              </a:rPr>
              <a:t> </a:t>
            </a:r>
            <a:r>
              <a:rPr lang="en-US" sz="1700" err="1">
                <a:ea typeface="+mj-lt"/>
                <a:cs typeface="+mj-lt"/>
              </a:rPr>
              <a:t>charakteru</a:t>
            </a:r>
            <a:r>
              <a:rPr lang="en-US" sz="1700">
                <a:ea typeface="+mj-lt"/>
                <a:cs typeface="+mj-lt"/>
              </a:rPr>
              <a:t> </a:t>
            </a:r>
            <a:r>
              <a:rPr lang="en-US" sz="1700" err="1">
                <a:ea typeface="+mj-lt"/>
                <a:cs typeface="+mj-lt"/>
              </a:rPr>
              <a:t>zachodnioafrykańskich</a:t>
            </a:r>
            <a:r>
              <a:rPr lang="en-US" sz="1700">
                <a:ea typeface="+mj-lt"/>
                <a:cs typeface="+mj-lt"/>
              </a:rPr>
              <a:t> </a:t>
            </a:r>
            <a:r>
              <a:rPr lang="en-US" sz="1700" err="1">
                <a:ea typeface="+mj-lt"/>
                <a:cs typeface="+mj-lt"/>
              </a:rPr>
              <a:t>tańców</a:t>
            </a:r>
            <a:r>
              <a:rPr lang="en-US" sz="1700">
                <a:ea typeface="+mj-lt"/>
                <a:cs typeface="+mj-lt"/>
              </a:rPr>
              <a:t> </a:t>
            </a:r>
            <a:r>
              <a:rPr lang="en-US" sz="1700" err="1">
                <a:ea typeface="+mj-lt"/>
                <a:cs typeface="+mj-lt"/>
              </a:rPr>
              <a:t>obrzędowych</a:t>
            </a:r>
            <a:r>
              <a:rPr lang="en-US" sz="1700">
                <a:ea typeface="+mj-lt"/>
                <a:cs typeface="+mj-lt"/>
              </a:rPr>
              <a:t> </a:t>
            </a:r>
            <a:r>
              <a:rPr lang="en-US" sz="1700" err="1">
                <a:ea typeface="+mj-lt"/>
                <a:cs typeface="+mj-lt"/>
              </a:rPr>
              <a:t>i</a:t>
            </a:r>
            <a:r>
              <a:rPr lang="en-US" sz="1700">
                <a:ea typeface="+mj-lt"/>
                <a:cs typeface="+mj-lt"/>
              </a:rPr>
              <a:t> </a:t>
            </a:r>
            <a:r>
              <a:rPr lang="en-US" sz="1700" err="1">
                <a:ea typeface="+mj-lt"/>
                <a:cs typeface="+mj-lt"/>
              </a:rPr>
              <a:t>zaznacza</a:t>
            </a:r>
            <a:r>
              <a:rPr lang="en-US" sz="1700">
                <a:ea typeface="+mj-lt"/>
                <a:cs typeface="+mj-lt"/>
              </a:rPr>
              <a:t> </a:t>
            </a:r>
            <a:r>
              <a:rPr lang="en-US" sz="1700" err="1">
                <a:ea typeface="+mj-lt"/>
                <a:cs typeface="+mj-lt"/>
              </a:rPr>
              <a:t>się</a:t>
            </a:r>
            <a:r>
              <a:rPr lang="en-US" sz="1700">
                <a:ea typeface="+mj-lt"/>
                <a:cs typeface="+mj-lt"/>
              </a:rPr>
              <a:t> w </a:t>
            </a:r>
            <a:r>
              <a:rPr lang="en-US" sz="1700" err="1">
                <a:ea typeface="+mj-lt"/>
                <a:cs typeface="+mj-lt"/>
              </a:rPr>
              <a:t>jazzie</a:t>
            </a:r>
            <a:r>
              <a:rPr lang="en-US" sz="1700">
                <a:ea typeface="+mj-lt"/>
                <a:cs typeface="+mj-lt"/>
              </a:rPr>
              <a:t> </a:t>
            </a:r>
            <a:r>
              <a:rPr lang="en-US" sz="1700" err="1">
                <a:ea typeface="+mj-lt"/>
                <a:cs typeface="+mj-lt"/>
              </a:rPr>
              <a:t>przede</a:t>
            </a:r>
            <a:r>
              <a:rPr lang="en-US" sz="1700">
                <a:ea typeface="+mj-lt"/>
                <a:cs typeface="+mj-lt"/>
              </a:rPr>
              <a:t> </a:t>
            </a:r>
            <a:r>
              <a:rPr lang="en-US" sz="1700" err="1">
                <a:ea typeface="+mj-lt"/>
                <a:cs typeface="+mj-lt"/>
              </a:rPr>
              <a:t>wszystkim</a:t>
            </a:r>
            <a:r>
              <a:rPr lang="en-US" sz="1700">
                <a:ea typeface="+mj-lt"/>
                <a:cs typeface="+mj-lt"/>
              </a:rPr>
              <a:t> w </a:t>
            </a:r>
            <a:r>
              <a:rPr lang="en-US" sz="1700" err="1">
                <a:ea typeface="+mj-lt"/>
                <a:cs typeface="+mj-lt"/>
              </a:rPr>
              <a:t>trakcie</a:t>
            </a:r>
            <a:r>
              <a:rPr lang="en-US" sz="1700">
                <a:ea typeface="+mj-lt"/>
                <a:cs typeface="+mj-lt"/>
              </a:rPr>
              <a:t> </a:t>
            </a:r>
            <a:r>
              <a:rPr lang="en-US" sz="1700" err="1">
                <a:ea typeface="+mj-lt"/>
                <a:cs typeface="+mj-lt"/>
              </a:rPr>
              <a:t>tzw</a:t>
            </a:r>
            <a:r>
              <a:rPr lang="en-US" sz="1700">
                <a:ea typeface="+mj-lt"/>
                <a:cs typeface="+mj-lt"/>
              </a:rPr>
              <a:t>. </a:t>
            </a:r>
            <a:r>
              <a:rPr lang="en-US" sz="1700" i="1">
                <a:ea typeface="+mj-lt"/>
                <a:cs typeface="+mj-lt"/>
                <a:hlinkClick r:id="rId6"/>
              </a:rPr>
              <a:t>jam sessions</a:t>
            </a:r>
            <a:r>
              <a:rPr lang="en-US" sz="1700">
                <a:ea typeface="+mj-lt"/>
                <a:cs typeface="+mj-lt"/>
              </a:rPr>
              <a:t>, </a:t>
            </a:r>
            <a:r>
              <a:rPr lang="en-US" sz="1700" err="1">
                <a:ea typeface="+mj-lt"/>
                <a:cs typeface="+mj-lt"/>
              </a:rPr>
              <a:t>improwizowanych</a:t>
            </a:r>
            <a:r>
              <a:rPr lang="en-US" sz="1700">
                <a:ea typeface="+mj-lt"/>
                <a:cs typeface="+mj-lt"/>
              </a:rPr>
              <a:t> </a:t>
            </a:r>
            <a:r>
              <a:rPr lang="en-US" sz="1700" err="1">
                <a:ea typeface="+mj-lt"/>
                <a:cs typeface="+mj-lt"/>
              </a:rPr>
              <a:t>koncertów</a:t>
            </a:r>
            <a:r>
              <a:rPr lang="en-US" sz="1700">
                <a:ea typeface="+mj-lt"/>
                <a:cs typeface="+mj-lt"/>
              </a:rPr>
              <a:t>. </a:t>
            </a:r>
            <a:r>
              <a:rPr lang="en-US" sz="1700">
                <a:ea typeface="+mj-lt"/>
                <a:cs typeface="+mj-lt"/>
                <a:hlinkClick r:id="rId7"/>
              </a:rPr>
              <a:t>Improwizacja</a:t>
            </a:r>
            <a:r>
              <a:rPr lang="en-US" sz="1700">
                <a:ea typeface="+mj-lt"/>
                <a:cs typeface="+mj-lt"/>
              </a:rPr>
              <a:t> </a:t>
            </a:r>
            <a:r>
              <a:rPr lang="en-US" sz="1700" err="1">
                <a:ea typeface="+mj-lt"/>
                <a:cs typeface="+mj-lt"/>
              </a:rPr>
              <a:t>i</a:t>
            </a:r>
            <a:r>
              <a:rPr lang="en-US" sz="1700">
                <a:ea typeface="+mj-lt"/>
                <a:cs typeface="+mj-lt"/>
              </a:rPr>
              <a:t> </a:t>
            </a:r>
            <a:r>
              <a:rPr lang="en-US" sz="1700" err="1">
                <a:ea typeface="+mj-lt"/>
                <a:cs typeface="+mj-lt"/>
              </a:rPr>
              <a:t>wzajemna</a:t>
            </a:r>
            <a:r>
              <a:rPr lang="en-US" sz="1700">
                <a:ea typeface="+mj-lt"/>
                <a:cs typeface="+mj-lt"/>
              </a:rPr>
              <a:t> </a:t>
            </a:r>
            <a:r>
              <a:rPr lang="en-US" sz="1700" err="1">
                <a:ea typeface="+mj-lt"/>
                <a:cs typeface="+mj-lt"/>
              </a:rPr>
              <a:t>inspiracja</a:t>
            </a:r>
            <a:r>
              <a:rPr lang="en-US" sz="1700">
                <a:ea typeface="+mj-lt"/>
                <a:cs typeface="+mj-lt"/>
              </a:rPr>
              <a:t> </a:t>
            </a:r>
            <a:r>
              <a:rPr lang="en-US" sz="1700" err="1">
                <a:ea typeface="+mj-lt"/>
                <a:cs typeface="+mj-lt"/>
              </a:rPr>
              <a:t>muzyków</a:t>
            </a:r>
            <a:r>
              <a:rPr lang="en-US" sz="1700">
                <a:ea typeface="+mj-lt"/>
                <a:cs typeface="+mj-lt"/>
              </a:rPr>
              <a:t> </a:t>
            </a:r>
            <a:r>
              <a:rPr lang="en-US" sz="1700" err="1">
                <a:ea typeface="+mj-lt"/>
                <a:cs typeface="+mj-lt"/>
              </a:rPr>
              <a:t>prowadzi</a:t>
            </a:r>
            <a:r>
              <a:rPr lang="en-US" sz="1700">
                <a:ea typeface="+mj-lt"/>
                <a:cs typeface="+mj-lt"/>
              </a:rPr>
              <a:t> do </a:t>
            </a:r>
            <a:r>
              <a:rPr lang="en-US" sz="1700" err="1">
                <a:ea typeface="+mj-lt"/>
                <a:cs typeface="+mj-lt"/>
              </a:rPr>
              <a:t>czynnego</a:t>
            </a:r>
            <a:r>
              <a:rPr lang="en-US" sz="1700">
                <a:ea typeface="+mj-lt"/>
                <a:cs typeface="+mj-lt"/>
              </a:rPr>
              <a:t> </a:t>
            </a:r>
            <a:r>
              <a:rPr lang="en-US" sz="1700" err="1">
                <a:ea typeface="+mj-lt"/>
                <a:cs typeface="+mj-lt"/>
              </a:rPr>
              <a:t>zaangażowania</a:t>
            </a:r>
            <a:r>
              <a:rPr lang="en-US" sz="1700">
                <a:ea typeface="+mj-lt"/>
                <a:cs typeface="+mj-lt"/>
              </a:rPr>
              <a:t> </a:t>
            </a:r>
            <a:r>
              <a:rPr lang="en-US" sz="1700" err="1">
                <a:ea typeface="+mj-lt"/>
                <a:cs typeface="+mj-lt"/>
              </a:rPr>
              <a:t>słuchaczy</a:t>
            </a:r>
            <a:r>
              <a:rPr lang="en-US" sz="1700">
                <a:ea typeface="+mj-lt"/>
                <a:cs typeface="+mj-lt"/>
              </a:rPr>
              <a:t>, </a:t>
            </a:r>
            <a:r>
              <a:rPr lang="en-US" sz="1700" err="1">
                <a:ea typeface="+mj-lt"/>
                <a:cs typeface="+mj-lt"/>
              </a:rPr>
              <a:t>wyrażającego</a:t>
            </a:r>
            <a:r>
              <a:rPr lang="en-US" sz="1700">
                <a:ea typeface="+mj-lt"/>
                <a:cs typeface="+mj-lt"/>
              </a:rPr>
              <a:t> </a:t>
            </a:r>
            <a:r>
              <a:rPr lang="en-US" sz="1700" err="1">
                <a:ea typeface="+mj-lt"/>
                <a:cs typeface="+mj-lt"/>
              </a:rPr>
              <a:t>się</a:t>
            </a:r>
            <a:r>
              <a:rPr lang="en-US" sz="1700">
                <a:ea typeface="+mj-lt"/>
                <a:cs typeface="+mj-lt"/>
              </a:rPr>
              <a:t> w </a:t>
            </a:r>
            <a:r>
              <a:rPr lang="en-US" sz="1700" err="1">
                <a:ea typeface="+mj-lt"/>
                <a:cs typeface="+mj-lt"/>
              </a:rPr>
              <a:t>aplauzie</a:t>
            </a:r>
            <a:r>
              <a:rPr lang="en-US" sz="1700">
                <a:ea typeface="+mj-lt"/>
                <a:cs typeface="+mj-lt"/>
              </a:rPr>
              <a:t>, </a:t>
            </a:r>
            <a:r>
              <a:rPr lang="en-US" sz="1700" err="1">
                <a:ea typeface="+mj-lt"/>
                <a:cs typeface="+mj-lt"/>
              </a:rPr>
              <a:t>okrzykach</a:t>
            </a:r>
            <a:r>
              <a:rPr lang="en-US" sz="1700">
                <a:ea typeface="+mj-lt"/>
                <a:cs typeface="+mj-lt"/>
              </a:rPr>
              <a:t>, </a:t>
            </a:r>
            <a:r>
              <a:rPr lang="en-US" sz="1700" err="1">
                <a:ea typeface="+mj-lt"/>
                <a:cs typeface="+mj-lt"/>
              </a:rPr>
              <a:t>oklaskach</a:t>
            </a:r>
            <a:r>
              <a:rPr lang="en-US" sz="1700">
                <a:ea typeface="+mj-lt"/>
                <a:cs typeface="+mj-lt"/>
              </a:rPr>
              <a:t> </a:t>
            </a:r>
            <a:r>
              <a:rPr lang="en-US" sz="1700" err="1">
                <a:ea typeface="+mj-lt"/>
                <a:cs typeface="+mj-lt"/>
              </a:rPr>
              <a:t>itp</a:t>
            </a:r>
            <a:r>
              <a:rPr lang="en-US" sz="1700">
                <a:ea typeface="+mj-lt"/>
                <a:cs typeface="+mj-lt"/>
              </a:rPr>
              <a:t>.</a:t>
            </a:r>
            <a:endParaRPr lang="en-US" sz="1700"/>
          </a:p>
          <a:p>
            <a:pPr>
              <a:lnSpc>
                <a:spcPct val="90000"/>
              </a:lnSpc>
            </a:pPr>
            <a:r>
              <a:rPr lang="en-US" sz="1700">
                <a:ea typeface="+mj-lt"/>
                <a:cs typeface="+mj-lt"/>
              </a:rPr>
              <a:t>Kod indywidualny jazzu to identyfikujący wykonawcę sposób komunikacji między nim a słuchaczem, przejawiający się w kreacji melodii, </a:t>
            </a:r>
            <a:r>
              <a:rPr lang="en-US" sz="1700" i="1">
                <a:ea typeface="+mj-lt"/>
                <a:cs typeface="+mj-lt"/>
              </a:rPr>
              <a:t>vibrato</a:t>
            </a:r>
            <a:r>
              <a:rPr lang="en-US" sz="1700">
                <a:ea typeface="+mj-lt"/>
                <a:cs typeface="+mj-lt"/>
              </a:rPr>
              <a:t>, ostrości i zmianach natężenia dźwięku, zaniku dźwięku itp.</a:t>
            </a:r>
            <a:endParaRPr lang="en-US" sz="1700"/>
          </a:p>
          <a:p>
            <a:pPr>
              <a:lnSpc>
                <a:spcPct val="90000"/>
              </a:lnSpc>
            </a:pPr>
            <a:endParaRPr lang="en-US" sz="1700"/>
          </a:p>
        </p:txBody>
      </p:sp>
    </p:spTree>
    <p:extLst>
      <p:ext uri="{BB962C8B-B14F-4D97-AF65-F5344CB8AC3E}">
        <p14:creationId xmlns:p14="http://schemas.microsoft.com/office/powerpoint/2010/main" val="39270204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7C836CD-47B2-4287-AE51-D866B8697A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50CAC8-10E2-4E31-9995-4EF1705136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67412-BAAE-437E-B7B7-CBF60BC03AD7}"/>
              </a:ext>
            </a:extLst>
          </p:cNvPr>
          <p:cNvSpPr>
            <a:spLocks noGrp="1"/>
          </p:cNvSpPr>
          <p:nvPr>
            <p:ph type="title"/>
          </p:nvPr>
        </p:nvSpPr>
        <p:spPr>
          <a:xfrm>
            <a:off x="797442" y="1371600"/>
            <a:ext cx="3870251" cy="4114800"/>
          </a:xfrm>
        </p:spPr>
        <p:txBody>
          <a:bodyPr anchor="ctr">
            <a:normAutofit/>
          </a:bodyPr>
          <a:lstStyle/>
          <a:p>
            <a:pPr algn="ctr"/>
            <a:r>
              <a:rPr lang="pl-PL" dirty="0" smtClean="0">
                <a:solidFill>
                  <a:schemeClr val="bg1"/>
                </a:solidFill>
              </a:rPr>
              <a:t>KORZENIE JAZZU</a:t>
            </a:r>
            <a:endParaRPr lang="en-US" dirty="0">
              <a:solidFill>
                <a:schemeClr val="bg1"/>
              </a:solidFill>
            </a:endParaRPr>
          </a:p>
        </p:txBody>
      </p:sp>
      <p:sp>
        <p:nvSpPr>
          <p:cNvPr id="3" name="Content Placeholder 2">
            <a:extLst>
              <a:ext uri="{FF2B5EF4-FFF2-40B4-BE49-F238E27FC236}">
                <a16:creationId xmlns:a16="http://schemas.microsoft.com/office/drawing/2014/main" id="{96152A3D-837A-4C40-B8B4-BCE76E2FD50A}"/>
              </a:ext>
            </a:extLst>
          </p:cNvPr>
          <p:cNvSpPr>
            <a:spLocks noGrp="1"/>
          </p:cNvSpPr>
          <p:nvPr>
            <p:ph idx="1"/>
          </p:nvPr>
        </p:nvSpPr>
        <p:spPr>
          <a:xfrm>
            <a:off x="6096000" y="568842"/>
            <a:ext cx="5426845" cy="5773479"/>
          </a:xfrm>
        </p:spPr>
        <p:txBody>
          <a:bodyPr vert="horz" lIns="91440" tIns="45720" rIns="91440" bIns="45720" rtlCol="0" anchor="ctr">
            <a:normAutofit/>
          </a:bodyPr>
          <a:lstStyle/>
          <a:p>
            <a:pPr>
              <a:lnSpc>
                <a:spcPct val="90000"/>
              </a:lnSpc>
            </a:pPr>
            <a:r>
              <a:rPr lang="en-US" sz="2000" dirty="0">
                <a:ea typeface="+mj-lt"/>
                <a:cs typeface="+mj-lt"/>
              </a:rPr>
              <a:t>Jazz </a:t>
            </a:r>
            <a:r>
              <a:rPr lang="en-US" sz="2000" dirty="0" err="1">
                <a:ea typeface="+mj-lt"/>
                <a:cs typeface="+mj-lt"/>
              </a:rPr>
              <a:t>powstał</a:t>
            </a:r>
            <a:r>
              <a:rPr lang="en-US" sz="2000" dirty="0">
                <a:ea typeface="+mj-lt"/>
                <a:cs typeface="+mj-lt"/>
              </a:rPr>
              <a:t> </a:t>
            </a:r>
            <a:r>
              <a:rPr lang="en-US" sz="2000" dirty="0" err="1">
                <a:ea typeface="+mj-lt"/>
                <a:cs typeface="+mj-lt"/>
              </a:rPr>
              <a:t>na</a:t>
            </a:r>
            <a:r>
              <a:rPr lang="en-US" sz="2000" dirty="0">
                <a:ea typeface="+mj-lt"/>
                <a:cs typeface="+mj-lt"/>
              </a:rPr>
              <a:t> </a:t>
            </a:r>
            <a:r>
              <a:rPr lang="en-US" sz="2000" dirty="0" err="1">
                <a:ea typeface="+mj-lt"/>
                <a:cs typeface="+mj-lt"/>
              </a:rPr>
              <a:t>drodze</a:t>
            </a:r>
            <a:r>
              <a:rPr lang="en-US" sz="2000" dirty="0">
                <a:ea typeface="+mj-lt"/>
                <a:cs typeface="+mj-lt"/>
              </a:rPr>
              <a:t> </a:t>
            </a:r>
            <a:r>
              <a:rPr lang="en-US" sz="2000" dirty="0" err="1" smtClean="0">
                <a:ea typeface="+mj-lt"/>
                <a:cs typeface="+mj-lt"/>
              </a:rPr>
              <a:t>złożonego</a:t>
            </a:r>
            <a:r>
              <a:rPr lang="en-US" sz="2000" dirty="0">
                <a:ea typeface="+mj-lt"/>
                <a:cs typeface="+mj-lt"/>
              </a:rPr>
              <a:t>, </a:t>
            </a:r>
            <a:r>
              <a:rPr lang="en-US" sz="2000" dirty="0" err="1">
                <a:ea typeface="+mj-lt"/>
                <a:cs typeface="+mj-lt"/>
              </a:rPr>
              <a:t>wielofazowego</a:t>
            </a:r>
            <a:r>
              <a:rPr lang="en-US" sz="2000" dirty="0">
                <a:ea typeface="+mj-lt"/>
                <a:cs typeface="+mj-lt"/>
              </a:rPr>
              <a:t> </a:t>
            </a:r>
            <a:r>
              <a:rPr lang="en-US" sz="2000" dirty="0" err="1">
                <a:ea typeface="+mj-lt"/>
                <a:cs typeface="+mj-lt"/>
              </a:rPr>
              <a:t>procesu</a:t>
            </a:r>
            <a:r>
              <a:rPr lang="en-US" sz="2000" dirty="0">
                <a:ea typeface="+mj-lt"/>
                <a:cs typeface="+mj-lt"/>
              </a:rPr>
              <a:t>, w </a:t>
            </a:r>
            <a:r>
              <a:rPr lang="en-US" sz="2000" dirty="0" err="1">
                <a:ea typeface="+mj-lt"/>
                <a:cs typeface="+mj-lt"/>
              </a:rPr>
              <a:t>którym</a:t>
            </a:r>
            <a:r>
              <a:rPr lang="en-US" sz="2000" dirty="0">
                <a:ea typeface="+mj-lt"/>
                <a:cs typeface="+mj-lt"/>
              </a:rPr>
              <a:t> </a:t>
            </a:r>
            <a:r>
              <a:rPr lang="en-US" sz="2000" dirty="0" err="1">
                <a:ea typeface="+mj-lt"/>
                <a:cs typeface="+mj-lt"/>
              </a:rPr>
              <a:t>można</a:t>
            </a:r>
            <a:r>
              <a:rPr lang="en-US" sz="2000" dirty="0">
                <a:ea typeface="+mj-lt"/>
                <a:cs typeface="+mj-lt"/>
              </a:rPr>
              <a:t> </a:t>
            </a:r>
            <a:r>
              <a:rPr lang="en-US" sz="2000" dirty="0" err="1">
                <a:ea typeface="+mj-lt"/>
                <a:cs typeface="+mj-lt"/>
              </a:rPr>
              <a:t>wyróżnić</a:t>
            </a:r>
            <a:r>
              <a:rPr lang="en-US" sz="2000" dirty="0">
                <a:ea typeface="+mj-lt"/>
                <a:cs typeface="+mj-lt"/>
              </a:rPr>
              <a:t> </a:t>
            </a:r>
            <a:r>
              <a:rPr lang="en-US" sz="2000" dirty="0" err="1">
                <a:ea typeface="+mj-lt"/>
                <a:cs typeface="+mj-lt"/>
              </a:rPr>
              <a:t>etap</a:t>
            </a:r>
            <a:r>
              <a:rPr lang="en-US" sz="2000" dirty="0">
                <a:ea typeface="+mj-lt"/>
                <a:cs typeface="+mj-lt"/>
              </a:rPr>
              <a:t> </a:t>
            </a:r>
            <a:r>
              <a:rPr lang="en-US" sz="2000" dirty="0" err="1">
                <a:ea typeface="+mj-lt"/>
                <a:cs typeface="+mj-lt"/>
              </a:rPr>
              <a:t>rozwoju</a:t>
            </a:r>
            <a:r>
              <a:rPr lang="en-US" sz="2000" dirty="0">
                <a:ea typeface="+mj-lt"/>
                <a:cs typeface="+mj-lt"/>
              </a:rPr>
              <a:t> </a:t>
            </a:r>
            <a:r>
              <a:rPr lang="en-US" sz="2000" dirty="0" err="1">
                <a:ea typeface="+mj-lt"/>
                <a:cs typeface="+mj-lt"/>
              </a:rPr>
              <a:t>afrykańskiej</a:t>
            </a:r>
            <a:r>
              <a:rPr lang="en-US" sz="2000" dirty="0">
                <a:ea typeface="+mj-lt"/>
                <a:cs typeface="+mj-lt"/>
              </a:rPr>
              <a:t> </a:t>
            </a:r>
            <a:r>
              <a:rPr lang="en-US" sz="2000" dirty="0" err="1">
                <a:ea typeface="+mj-lt"/>
                <a:cs typeface="+mj-lt"/>
              </a:rPr>
              <a:t>muzyki</a:t>
            </a:r>
            <a:r>
              <a:rPr lang="en-US" sz="2000" dirty="0">
                <a:ea typeface="+mj-lt"/>
                <a:cs typeface="+mj-lt"/>
              </a:rPr>
              <a:t> </a:t>
            </a:r>
            <a:r>
              <a:rPr lang="en-US" sz="2000" dirty="0" err="1">
                <a:ea typeface="+mj-lt"/>
                <a:cs typeface="+mj-lt"/>
              </a:rPr>
              <a:t>ludowej</a:t>
            </a:r>
            <a:r>
              <a:rPr lang="en-US" sz="2000" dirty="0">
                <a:ea typeface="+mj-lt"/>
                <a:cs typeface="+mj-lt"/>
              </a:rPr>
              <a:t> </a:t>
            </a:r>
            <a:r>
              <a:rPr lang="en-US" sz="2000" dirty="0" err="1">
                <a:ea typeface="+mj-lt"/>
                <a:cs typeface="+mj-lt"/>
              </a:rPr>
              <a:t>i</a:t>
            </a:r>
            <a:r>
              <a:rPr lang="en-US" sz="2000" dirty="0">
                <a:ea typeface="+mj-lt"/>
                <a:cs typeface="+mj-lt"/>
              </a:rPr>
              <a:t> </a:t>
            </a:r>
            <a:r>
              <a:rPr lang="en-US" sz="2000" dirty="0" err="1">
                <a:ea typeface="+mj-lt"/>
                <a:cs typeface="+mj-lt"/>
              </a:rPr>
              <a:t>inkorporacji</a:t>
            </a:r>
            <a:r>
              <a:rPr lang="en-US" sz="2000" dirty="0">
                <a:ea typeface="+mj-lt"/>
                <a:cs typeface="+mj-lt"/>
              </a:rPr>
              <a:t> do </a:t>
            </a:r>
            <a:r>
              <a:rPr lang="en-US" sz="2000" dirty="0" err="1">
                <a:ea typeface="+mj-lt"/>
                <a:cs typeface="+mj-lt"/>
              </a:rPr>
              <a:t>niej</a:t>
            </a:r>
            <a:r>
              <a:rPr lang="en-US" sz="2000" dirty="0">
                <a:ea typeface="+mj-lt"/>
                <a:cs typeface="+mj-lt"/>
              </a:rPr>
              <a:t> </a:t>
            </a:r>
            <a:r>
              <a:rPr lang="en-US" sz="2000" dirty="0" err="1">
                <a:ea typeface="+mj-lt"/>
                <a:cs typeface="+mj-lt"/>
              </a:rPr>
              <a:t>elementów</a:t>
            </a:r>
            <a:r>
              <a:rPr lang="en-US" sz="2000" dirty="0">
                <a:ea typeface="+mj-lt"/>
                <a:cs typeface="+mj-lt"/>
              </a:rPr>
              <a:t> </a:t>
            </a:r>
            <a:r>
              <a:rPr lang="en-US" sz="2000" dirty="0" err="1">
                <a:ea typeface="+mj-lt"/>
                <a:cs typeface="+mj-lt"/>
              </a:rPr>
              <a:t>muzyki</a:t>
            </a:r>
            <a:r>
              <a:rPr lang="en-US" sz="2000" dirty="0">
                <a:ea typeface="+mj-lt"/>
                <a:cs typeface="+mj-lt"/>
              </a:rPr>
              <a:t> </a:t>
            </a:r>
            <a:r>
              <a:rPr lang="en-US" sz="2000" dirty="0" err="1">
                <a:ea typeface="+mj-lt"/>
                <a:cs typeface="+mj-lt"/>
              </a:rPr>
              <a:t>amerykańsko-europejskiej</a:t>
            </a:r>
            <a:r>
              <a:rPr lang="en-US" sz="2000" dirty="0">
                <a:ea typeface="+mj-lt"/>
                <a:cs typeface="+mj-lt"/>
              </a:rPr>
              <a:t>, </a:t>
            </a:r>
            <a:r>
              <a:rPr lang="en-US" sz="2000" dirty="0" err="1">
                <a:ea typeface="+mj-lt"/>
                <a:cs typeface="+mj-lt"/>
              </a:rPr>
              <a:t>wyodrębniania</a:t>
            </a:r>
            <a:r>
              <a:rPr lang="en-US" sz="2000" dirty="0">
                <a:ea typeface="+mj-lt"/>
                <a:cs typeface="+mj-lt"/>
              </a:rPr>
              <a:t> </a:t>
            </a:r>
            <a:r>
              <a:rPr lang="en-US" sz="2000" dirty="0" err="1">
                <a:ea typeface="+mj-lt"/>
                <a:cs typeface="+mj-lt"/>
              </a:rPr>
              <a:t>się</a:t>
            </a:r>
            <a:r>
              <a:rPr lang="en-US" sz="2000" dirty="0">
                <a:ea typeface="+mj-lt"/>
                <a:cs typeface="+mj-lt"/>
              </a:rPr>
              <a:t> </a:t>
            </a:r>
            <a:r>
              <a:rPr lang="en-US" sz="2000" dirty="0" err="1">
                <a:ea typeface="+mj-lt"/>
                <a:cs typeface="+mj-lt"/>
              </a:rPr>
              <a:t>gatunków</a:t>
            </a:r>
            <a:r>
              <a:rPr lang="en-US" sz="2000" dirty="0">
                <a:ea typeface="+mj-lt"/>
                <a:cs typeface="+mj-lt"/>
              </a:rPr>
              <a:t> </a:t>
            </a:r>
            <a:r>
              <a:rPr lang="en-US" sz="2000" dirty="0" err="1">
                <a:ea typeface="+mj-lt"/>
                <a:cs typeface="+mj-lt"/>
              </a:rPr>
              <a:t>muzycznych</a:t>
            </a:r>
            <a:r>
              <a:rPr lang="en-US" sz="2000" dirty="0">
                <a:ea typeface="+mj-lt"/>
                <a:cs typeface="+mj-lt"/>
              </a:rPr>
              <a:t> </a:t>
            </a:r>
            <a:r>
              <a:rPr lang="en-US" sz="2000" dirty="0" err="1">
                <a:ea typeface="+mj-lt"/>
                <a:cs typeface="+mj-lt"/>
              </a:rPr>
              <a:t>stanowiących</a:t>
            </a:r>
            <a:r>
              <a:rPr lang="en-US" sz="2000" dirty="0">
                <a:ea typeface="+mj-lt"/>
                <a:cs typeface="+mj-lt"/>
              </a:rPr>
              <a:t> </a:t>
            </a:r>
            <a:r>
              <a:rPr lang="en-US" sz="2000" dirty="0" err="1">
                <a:ea typeface="+mj-lt"/>
                <a:cs typeface="+mj-lt"/>
              </a:rPr>
              <a:t>źródła</a:t>
            </a:r>
            <a:r>
              <a:rPr lang="en-US" sz="2000" dirty="0">
                <a:ea typeface="+mj-lt"/>
                <a:cs typeface="+mj-lt"/>
              </a:rPr>
              <a:t> </a:t>
            </a:r>
            <a:r>
              <a:rPr lang="en-US" sz="2000" dirty="0" err="1">
                <a:ea typeface="+mj-lt"/>
                <a:cs typeface="+mj-lt"/>
              </a:rPr>
              <a:t>jazzu</a:t>
            </a:r>
            <a:r>
              <a:rPr lang="en-US" sz="2000" dirty="0">
                <a:ea typeface="+mj-lt"/>
                <a:cs typeface="+mj-lt"/>
              </a:rPr>
              <a:t> (</a:t>
            </a:r>
            <a:r>
              <a:rPr lang="en-US" sz="2000" dirty="0">
                <a:ea typeface="+mj-lt"/>
                <a:cs typeface="+mj-lt"/>
                <a:hlinkClick r:id="rId2"/>
              </a:rPr>
              <a:t>negro spirituals</a:t>
            </a:r>
            <a:r>
              <a:rPr lang="en-US" sz="2000" dirty="0">
                <a:ea typeface="+mj-lt"/>
                <a:cs typeface="+mj-lt"/>
              </a:rPr>
              <a:t>, </a:t>
            </a:r>
            <a:r>
              <a:rPr lang="en-US" sz="2000" dirty="0">
                <a:ea typeface="+mj-lt"/>
                <a:cs typeface="+mj-lt"/>
                <a:hlinkClick r:id="rId3"/>
              </a:rPr>
              <a:t>plantation songs</a:t>
            </a:r>
            <a:r>
              <a:rPr lang="en-US" sz="2000" dirty="0">
                <a:ea typeface="+mj-lt"/>
                <a:cs typeface="+mj-lt"/>
              </a:rPr>
              <a:t>, </a:t>
            </a:r>
            <a:r>
              <a:rPr lang="en-US" sz="2000" dirty="0">
                <a:ea typeface="+mj-lt"/>
                <a:cs typeface="+mj-lt"/>
                <a:hlinkClick r:id="rId4"/>
              </a:rPr>
              <a:t>blues</a:t>
            </a:r>
            <a:r>
              <a:rPr lang="en-US" sz="2000" dirty="0">
                <a:ea typeface="+mj-lt"/>
                <a:cs typeface="+mj-lt"/>
              </a:rPr>
              <a:t>, </a:t>
            </a:r>
            <a:r>
              <a:rPr lang="en-US" sz="2000" dirty="0">
                <a:ea typeface="+mj-lt"/>
                <a:cs typeface="+mj-lt"/>
                <a:hlinkClick r:id="rId5"/>
              </a:rPr>
              <a:t>ragtime</a:t>
            </a:r>
            <a:r>
              <a:rPr lang="en-US" sz="2000" dirty="0">
                <a:ea typeface="+mj-lt"/>
                <a:cs typeface="+mj-lt"/>
              </a:rPr>
              <a:t>) </a:t>
            </a:r>
            <a:r>
              <a:rPr lang="en-US" sz="2000" dirty="0" err="1">
                <a:ea typeface="+mj-lt"/>
                <a:cs typeface="+mj-lt"/>
              </a:rPr>
              <a:t>oraz</a:t>
            </a:r>
            <a:r>
              <a:rPr lang="en-US" sz="2000" dirty="0">
                <a:ea typeface="+mj-lt"/>
                <a:cs typeface="+mj-lt"/>
              </a:rPr>
              <a:t> </a:t>
            </a:r>
            <a:r>
              <a:rPr lang="en-US" sz="2000" dirty="0" err="1">
                <a:ea typeface="+mj-lt"/>
                <a:cs typeface="+mj-lt"/>
              </a:rPr>
              <a:t>krystalizowanie</a:t>
            </a:r>
            <a:r>
              <a:rPr lang="en-US" sz="2000" dirty="0">
                <a:ea typeface="+mj-lt"/>
                <a:cs typeface="+mj-lt"/>
              </a:rPr>
              <a:t> </a:t>
            </a:r>
            <a:r>
              <a:rPr lang="en-US" sz="2000" dirty="0" err="1">
                <a:ea typeface="+mj-lt"/>
                <a:cs typeface="+mj-lt"/>
              </a:rPr>
              <a:t>się</a:t>
            </a:r>
            <a:r>
              <a:rPr lang="en-US" sz="2000" dirty="0">
                <a:ea typeface="+mj-lt"/>
                <a:cs typeface="+mj-lt"/>
              </a:rPr>
              <a:t> </a:t>
            </a:r>
            <a:r>
              <a:rPr lang="en-US" sz="2000" dirty="0" err="1">
                <a:ea typeface="+mj-lt"/>
                <a:cs typeface="+mj-lt"/>
              </a:rPr>
              <a:t>nowego</a:t>
            </a:r>
            <a:r>
              <a:rPr lang="en-US" sz="2000" dirty="0">
                <a:ea typeface="+mj-lt"/>
                <a:cs typeface="+mj-lt"/>
              </a:rPr>
              <a:t> </a:t>
            </a:r>
            <a:r>
              <a:rPr lang="en-US" sz="2000" dirty="0" err="1">
                <a:ea typeface="+mj-lt"/>
                <a:cs typeface="+mj-lt"/>
              </a:rPr>
              <a:t>nurtu</a:t>
            </a:r>
            <a:r>
              <a:rPr lang="en-US" sz="2000" dirty="0">
                <a:ea typeface="+mj-lt"/>
                <a:cs typeface="+mj-lt"/>
              </a:rPr>
              <a:t> </a:t>
            </a:r>
            <a:r>
              <a:rPr lang="en-US" sz="2000" dirty="0" err="1">
                <a:ea typeface="+mj-lt"/>
                <a:cs typeface="+mj-lt"/>
              </a:rPr>
              <a:t>muzycznego</a:t>
            </a:r>
            <a:r>
              <a:rPr lang="en-US" sz="2000" dirty="0">
                <a:ea typeface="+mj-lt"/>
                <a:cs typeface="+mj-lt"/>
              </a:rPr>
              <a:t> w </a:t>
            </a:r>
            <a:r>
              <a:rPr lang="en-US" sz="2000" dirty="0" err="1">
                <a:ea typeface="+mj-lt"/>
                <a:cs typeface="+mj-lt"/>
              </a:rPr>
              <a:t>kLudność</a:t>
            </a:r>
            <a:r>
              <a:rPr lang="en-US" sz="2000" dirty="0">
                <a:ea typeface="+mj-lt"/>
                <a:cs typeface="+mj-lt"/>
              </a:rPr>
              <a:t> </a:t>
            </a:r>
            <a:r>
              <a:rPr lang="en-US" sz="2000" dirty="0">
                <a:ea typeface="+mj-lt"/>
                <a:cs typeface="+mj-lt"/>
                <a:hlinkClick r:id="rId6"/>
              </a:rPr>
              <a:t>murzyńska</a:t>
            </a:r>
            <a:r>
              <a:rPr lang="en-US" sz="2000" dirty="0">
                <a:ea typeface="+mj-lt"/>
                <a:cs typeface="+mj-lt"/>
              </a:rPr>
              <a:t> </a:t>
            </a:r>
            <a:r>
              <a:rPr lang="en-US" sz="2000" dirty="0" err="1">
                <a:ea typeface="+mj-lt"/>
                <a:cs typeface="+mj-lt"/>
              </a:rPr>
              <a:t>była</a:t>
            </a:r>
            <a:r>
              <a:rPr lang="en-US" sz="2000" dirty="0">
                <a:ea typeface="+mj-lt"/>
                <a:cs typeface="+mj-lt"/>
              </a:rPr>
              <a:t> </a:t>
            </a:r>
            <a:r>
              <a:rPr lang="en-US" sz="2000" dirty="0" err="1">
                <a:ea typeface="+mj-lt"/>
                <a:cs typeface="+mj-lt"/>
              </a:rPr>
              <a:t>sprowadzona</a:t>
            </a:r>
            <a:r>
              <a:rPr lang="en-US" sz="2000" dirty="0">
                <a:ea typeface="+mj-lt"/>
                <a:cs typeface="+mj-lt"/>
              </a:rPr>
              <a:t> do </a:t>
            </a:r>
            <a:r>
              <a:rPr lang="en-US" sz="2000" dirty="0" err="1">
                <a:ea typeface="+mj-lt"/>
                <a:cs typeface="+mj-lt"/>
              </a:rPr>
              <a:t>Ameryki</a:t>
            </a:r>
            <a:r>
              <a:rPr lang="en-US" sz="2000" dirty="0">
                <a:ea typeface="+mj-lt"/>
                <a:cs typeface="+mj-lt"/>
              </a:rPr>
              <a:t> </a:t>
            </a:r>
            <a:r>
              <a:rPr lang="en-US" sz="2000" dirty="0" err="1">
                <a:ea typeface="+mj-lt"/>
                <a:cs typeface="+mj-lt"/>
              </a:rPr>
              <a:t>Północnej</a:t>
            </a:r>
            <a:r>
              <a:rPr lang="en-US" sz="2000" dirty="0">
                <a:ea typeface="+mj-lt"/>
                <a:cs typeface="+mj-lt"/>
              </a:rPr>
              <a:t> </a:t>
            </a:r>
            <a:r>
              <a:rPr lang="en-US" sz="2000" dirty="0" err="1">
                <a:ea typeface="+mj-lt"/>
                <a:cs typeface="+mj-lt"/>
              </a:rPr>
              <a:t>już</a:t>
            </a:r>
            <a:r>
              <a:rPr lang="en-US" sz="2000" dirty="0">
                <a:ea typeface="+mj-lt"/>
                <a:cs typeface="+mj-lt"/>
              </a:rPr>
              <a:t> w </a:t>
            </a:r>
            <a:r>
              <a:rPr lang="en-US" sz="2000" dirty="0" err="1">
                <a:ea typeface="+mj-lt"/>
                <a:cs typeface="+mj-lt"/>
              </a:rPr>
              <a:t>wieku</a:t>
            </a:r>
            <a:r>
              <a:rPr lang="en-US" sz="2000" dirty="0">
                <a:ea typeface="+mj-lt"/>
                <a:cs typeface="+mj-lt"/>
              </a:rPr>
              <a:t> XVI </a:t>
            </a:r>
            <a:r>
              <a:rPr lang="en-US" sz="2000" dirty="0" err="1">
                <a:ea typeface="+mj-lt"/>
                <a:cs typeface="+mj-lt"/>
              </a:rPr>
              <a:t>i</a:t>
            </a:r>
            <a:r>
              <a:rPr lang="en-US" sz="2000" dirty="0">
                <a:ea typeface="+mj-lt"/>
                <a:cs typeface="+mj-lt"/>
              </a:rPr>
              <a:t> XVII – </a:t>
            </a:r>
            <a:r>
              <a:rPr lang="en-US" sz="2000" dirty="0" err="1">
                <a:ea typeface="+mj-lt"/>
                <a:cs typeface="+mj-lt"/>
              </a:rPr>
              <a:t>jej</a:t>
            </a:r>
            <a:r>
              <a:rPr lang="en-US" sz="2000" dirty="0">
                <a:ea typeface="+mj-lt"/>
                <a:cs typeface="+mj-lt"/>
              </a:rPr>
              <a:t> </a:t>
            </a:r>
            <a:r>
              <a:rPr lang="en-US" sz="2000" dirty="0" err="1">
                <a:ea typeface="+mj-lt"/>
                <a:cs typeface="+mj-lt"/>
              </a:rPr>
              <a:t>muzyka</a:t>
            </a:r>
            <a:r>
              <a:rPr lang="en-US" sz="2000" dirty="0">
                <a:ea typeface="+mj-lt"/>
                <a:cs typeface="+mj-lt"/>
              </a:rPr>
              <a:t> </a:t>
            </a:r>
            <a:r>
              <a:rPr lang="en-US" sz="2000" dirty="0" err="1">
                <a:ea typeface="+mj-lt"/>
                <a:cs typeface="+mj-lt"/>
              </a:rPr>
              <a:t>towarzyszyła</a:t>
            </a:r>
            <a:r>
              <a:rPr lang="en-US" sz="2000" dirty="0">
                <a:ea typeface="+mj-lt"/>
                <a:cs typeface="+mj-lt"/>
              </a:rPr>
              <a:t> </a:t>
            </a:r>
            <a:r>
              <a:rPr lang="en-US" sz="2000" dirty="0" err="1">
                <a:ea typeface="+mj-lt"/>
                <a:cs typeface="+mj-lt"/>
              </a:rPr>
              <a:t>ekstatycznym</a:t>
            </a:r>
            <a:r>
              <a:rPr lang="en-US" sz="2000" dirty="0">
                <a:ea typeface="+mj-lt"/>
                <a:cs typeface="+mj-lt"/>
              </a:rPr>
              <a:t> </a:t>
            </a:r>
            <a:r>
              <a:rPr lang="en-US" sz="2000" dirty="0" err="1">
                <a:ea typeface="+mj-lt"/>
                <a:cs typeface="+mj-lt"/>
              </a:rPr>
              <a:t>obrzędom</a:t>
            </a:r>
            <a:r>
              <a:rPr lang="en-US" sz="2000" dirty="0">
                <a:ea typeface="+mj-lt"/>
                <a:cs typeface="+mj-lt"/>
              </a:rPr>
              <a:t>, </a:t>
            </a:r>
            <a:r>
              <a:rPr lang="en-US" sz="2000" dirty="0" err="1">
                <a:ea typeface="+mj-lt"/>
                <a:cs typeface="+mj-lt"/>
              </a:rPr>
              <a:t>tańcom</a:t>
            </a:r>
            <a:r>
              <a:rPr lang="en-US" sz="2000" dirty="0">
                <a:ea typeface="+mj-lt"/>
                <a:cs typeface="+mj-lt"/>
              </a:rPr>
              <a:t>, </a:t>
            </a:r>
            <a:r>
              <a:rPr lang="en-US" sz="2000" dirty="0" err="1">
                <a:ea typeface="+mj-lt"/>
                <a:cs typeface="+mj-lt"/>
              </a:rPr>
              <a:t>zajęciom</a:t>
            </a:r>
            <a:r>
              <a:rPr lang="en-US" sz="2000" dirty="0">
                <a:ea typeface="+mj-lt"/>
                <a:cs typeface="+mj-lt"/>
              </a:rPr>
              <a:t> </a:t>
            </a:r>
            <a:r>
              <a:rPr lang="en-US" sz="2000" dirty="0" err="1">
                <a:ea typeface="+mj-lt"/>
                <a:cs typeface="+mj-lt"/>
              </a:rPr>
              <a:t>codziennym</a:t>
            </a:r>
            <a:r>
              <a:rPr lang="en-US" sz="2000" dirty="0">
                <a:ea typeface="+mj-lt"/>
                <a:cs typeface="+mj-lt"/>
              </a:rPr>
              <a:t>. Ze </a:t>
            </a:r>
            <a:r>
              <a:rPr lang="en-US" sz="2000" dirty="0" err="1">
                <a:ea typeface="+mj-lt"/>
                <a:cs typeface="+mj-lt"/>
              </a:rPr>
              <a:t>względu</a:t>
            </a:r>
            <a:r>
              <a:rPr lang="en-US" sz="2000" dirty="0">
                <a:ea typeface="+mj-lt"/>
                <a:cs typeface="+mj-lt"/>
              </a:rPr>
              <a:t> </a:t>
            </a:r>
            <a:r>
              <a:rPr lang="en-US" sz="2000" dirty="0" err="1">
                <a:ea typeface="+mj-lt"/>
                <a:cs typeface="+mj-lt"/>
              </a:rPr>
              <a:t>na</a:t>
            </a:r>
            <a:r>
              <a:rPr lang="en-US" sz="2000" dirty="0">
                <a:ea typeface="+mj-lt"/>
                <a:cs typeface="+mj-lt"/>
              </a:rPr>
              <a:t> </a:t>
            </a:r>
            <a:r>
              <a:rPr lang="en-US" sz="2000" dirty="0" err="1">
                <a:ea typeface="+mj-lt"/>
                <a:cs typeface="+mj-lt"/>
              </a:rPr>
              <a:t>warunki</a:t>
            </a:r>
            <a:r>
              <a:rPr lang="en-US" sz="2000" dirty="0">
                <a:ea typeface="+mj-lt"/>
                <a:cs typeface="+mj-lt"/>
              </a:rPr>
              <a:t> </a:t>
            </a:r>
            <a:r>
              <a:rPr lang="en-US" sz="2000" dirty="0" err="1">
                <a:ea typeface="+mj-lt"/>
                <a:cs typeface="+mj-lt"/>
              </a:rPr>
              <a:t>życia</a:t>
            </a:r>
            <a:r>
              <a:rPr lang="en-US" sz="2000" dirty="0">
                <a:ea typeface="+mj-lt"/>
                <a:cs typeface="+mj-lt"/>
              </a:rPr>
              <a:t> </a:t>
            </a:r>
            <a:r>
              <a:rPr lang="en-US" sz="2000" dirty="0" err="1">
                <a:ea typeface="+mj-lt"/>
                <a:cs typeface="+mj-lt"/>
              </a:rPr>
              <a:t>i</a:t>
            </a:r>
            <a:r>
              <a:rPr lang="en-US" sz="2000" dirty="0">
                <a:ea typeface="+mj-lt"/>
                <a:cs typeface="+mj-lt"/>
              </a:rPr>
              <a:t> </a:t>
            </a:r>
            <a:r>
              <a:rPr lang="en-US" sz="2000" dirty="0" err="1">
                <a:ea typeface="+mj-lt"/>
                <a:cs typeface="+mj-lt"/>
              </a:rPr>
              <a:t>korzenie</a:t>
            </a:r>
            <a:r>
              <a:rPr lang="en-US" sz="2000" dirty="0">
                <a:ea typeface="+mj-lt"/>
                <a:cs typeface="+mj-lt"/>
              </a:rPr>
              <a:t> </a:t>
            </a:r>
            <a:r>
              <a:rPr lang="en-US" sz="2000" dirty="0" err="1">
                <a:ea typeface="+mj-lt"/>
                <a:cs typeface="+mj-lt"/>
              </a:rPr>
              <a:t>instrumentarium</a:t>
            </a:r>
            <a:r>
              <a:rPr lang="en-US" sz="2000" dirty="0">
                <a:ea typeface="+mj-lt"/>
                <a:cs typeface="+mj-lt"/>
              </a:rPr>
              <a:t> </a:t>
            </a:r>
            <a:r>
              <a:rPr lang="en-US" sz="2000" dirty="0" err="1">
                <a:ea typeface="+mj-lt"/>
                <a:cs typeface="+mj-lt"/>
              </a:rPr>
              <a:t>tej</a:t>
            </a:r>
            <a:r>
              <a:rPr lang="en-US" sz="2000" dirty="0">
                <a:ea typeface="+mj-lt"/>
                <a:cs typeface="+mj-lt"/>
              </a:rPr>
              <a:t> </a:t>
            </a:r>
            <a:r>
              <a:rPr lang="en-US" sz="2000" dirty="0" err="1">
                <a:ea typeface="+mj-lt"/>
                <a:cs typeface="+mj-lt"/>
              </a:rPr>
              <a:t>muzyki</a:t>
            </a:r>
            <a:r>
              <a:rPr lang="en-US" sz="2000" dirty="0">
                <a:ea typeface="+mj-lt"/>
                <a:cs typeface="+mj-lt"/>
              </a:rPr>
              <a:t> </a:t>
            </a:r>
            <a:r>
              <a:rPr lang="en-US" sz="2000" dirty="0" err="1">
                <a:ea typeface="+mj-lt"/>
                <a:cs typeface="+mj-lt"/>
              </a:rPr>
              <a:t>było</a:t>
            </a:r>
            <a:r>
              <a:rPr lang="en-US" sz="2000" dirty="0">
                <a:ea typeface="+mj-lt"/>
                <a:cs typeface="+mj-lt"/>
              </a:rPr>
              <a:t> </a:t>
            </a:r>
            <a:r>
              <a:rPr lang="en-US" sz="2000" dirty="0" err="1">
                <a:ea typeface="+mj-lt"/>
                <a:cs typeface="+mj-lt"/>
              </a:rPr>
              <a:t>proste</a:t>
            </a:r>
            <a:r>
              <a:rPr lang="en-US" sz="2000" dirty="0">
                <a:ea typeface="+mj-lt"/>
                <a:cs typeface="+mj-lt"/>
              </a:rPr>
              <a:t>, </a:t>
            </a:r>
            <a:r>
              <a:rPr lang="en-US" sz="2000" dirty="0" err="1">
                <a:ea typeface="+mj-lt"/>
                <a:cs typeface="+mj-lt"/>
              </a:rPr>
              <a:t>miała</a:t>
            </a:r>
            <a:r>
              <a:rPr lang="en-US" sz="2000" dirty="0">
                <a:ea typeface="+mj-lt"/>
                <a:cs typeface="+mj-lt"/>
              </a:rPr>
              <a:t> </a:t>
            </a:r>
            <a:r>
              <a:rPr lang="en-US" sz="2000" dirty="0" err="1">
                <a:ea typeface="+mj-lt"/>
                <a:cs typeface="+mj-lt"/>
              </a:rPr>
              <a:t>ona</a:t>
            </a:r>
            <a:r>
              <a:rPr lang="en-US" sz="2000" dirty="0">
                <a:ea typeface="+mj-lt"/>
                <a:cs typeface="+mj-lt"/>
              </a:rPr>
              <a:t> </a:t>
            </a:r>
            <a:r>
              <a:rPr lang="en-US" sz="2000" dirty="0" err="1">
                <a:ea typeface="+mj-lt"/>
                <a:cs typeface="+mj-lt"/>
              </a:rPr>
              <a:t>przede</a:t>
            </a:r>
            <a:r>
              <a:rPr lang="en-US" sz="2000" dirty="0">
                <a:ea typeface="+mj-lt"/>
                <a:cs typeface="+mj-lt"/>
              </a:rPr>
              <a:t> </a:t>
            </a:r>
            <a:r>
              <a:rPr lang="en-US" sz="2000" dirty="0" err="1">
                <a:ea typeface="+mj-lt"/>
                <a:cs typeface="+mj-lt"/>
              </a:rPr>
              <a:t>wszystkim</a:t>
            </a:r>
            <a:r>
              <a:rPr lang="en-US" sz="2000" dirty="0">
                <a:ea typeface="+mj-lt"/>
                <a:cs typeface="+mj-lt"/>
              </a:rPr>
              <a:t> </a:t>
            </a:r>
            <a:r>
              <a:rPr lang="en-US" sz="2000" dirty="0" err="1">
                <a:ea typeface="+mj-lt"/>
                <a:cs typeface="+mj-lt"/>
              </a:rPr>
              <a:t>charakter</a:t>
            </a:r>
            <a:r>
              <a:rPr lang="en-US" sz="2000" dirty="0">
                <a:ea typeface="+mj-lt"/>
                <a:cs typeface="+mj-lt"/>
              </a:rPr>
              <a:t> </a:t>
            </a:r>
            <a:r>
              <a:rPr lang="en-US" sz="2000" dirty="0" err="1">
                <a:ea typeface="+mj-lt"/>
                <a:cs typeface="+mj-lt"/>
              </a:rPr>
              <a:t>wokalny</a:t>
            </a:r>
            <a:r>
              <a:rPr lang="en-US" sz="2000" dirty="0">
                <a:ea typeface="+mj-lt"/>
                <a:cs typeface="+mj-lt"/>
              </a:rPr>
              <a:t> (</a:t>
            </a:r>
            <a:r>
              <a:rPr lang="en-US" sz="2000" dirty="0" err="1">
                <a:ea typeface="+mj-lt"/>
                <a:cs typeface="+mj-lt"/>
              </a:rPr>
              <a:t>często</a:t>
            </a:r>
            <a:r>
              <a:rPr lang="en-US" sz="2000" dirty="0">
                <a:ea typeface="+mj-lt"/>
                <a:cs typeface="+mj-lt"/>
              </a:rPr>
              <a:t> </a:t>
            </a:r>
            <a:r>
              <a:rPr lang="en-US" sz="2000" dirty="0" err="1">
                <a:ea typeface="+mj-lt"/>
                <a:cs typeface="+mj-lt"/>
              </a:rPr>
              <a:t>posługująca</a:t>
            </a:r>
            <a:r>
              <a:rPr lang="en-US" sz="2000" dirty="0">
                <a:ea typeface="+mj-lt"/>
                <a:cs typeface="+mj-lt"/>
              </a:rPr>
              <a:t> </a:t>
            </a:r>
            <a:r>
              <a:rPr lang="en-US" sz="2000" dirty="0" err="1">
                <a:ea typeface="+mj-lt"/>
                <a:cs typeface="+mj-lt"/>
              </a:rPr>
              <a:t>się</a:t>
            </a:r>
            <a:r>
              <a:rPr lang="en-US" sz="2000" dirty="0">
                <a:ea typeface="+mj-lt"/>
                <a:cs typeface="+mj-lt"/>
              </a:rPr>
              <a:t> </a:t>
            </a:r>
            <a:r>
              <a:rPr lang="en-US" sz="2000" dirty="0">
                <a:ea typeface="+mj-lt"/>
                <a:cs typeface="+mj-lt"/>
                <a:hlinkClick r:id="rId7"/>
              </a:rPr>
              <a:t>falsetem</a:t>
            </a:r>
            <a:r>
              <a:rPr lang="en-US" sz="2000" dirty="0">
                <a:ea typeface="+mj-lt"/>
                <a:cs typeface="+mj-lt"/>
              </a:rPr>
              <a:t>), o </a:t>
            </a:r>
            <a:r>
              <a:rPr lang="en-US" sz="2000" dirty="0" err="1">
                <a:ea typeface="+mj-lt"/>
                <a:cs typeface="+mj-lt"/>
              </a:rPr>
              <a:t>nieskomplikowanej</a:t>
            </a:r>
            <a:r>
              <a:rPr lang="en-US" sz="2000" dirty="0">
                <a:ea typeface="+mj-lt"/>
                <a:cs typeface="+mj-lt"/>
              </a:rPr>
              <a:t> </a:t>
            </a:r>
            <a:r>
              <a:rPr lang="en-US" sz="2000" dirty="0" err="1">
                <a:ea typeface="+mj-lt"/>
                <a:cs typeface="+mj-lt"/>
              </a:rPr>
              <a:t>melodyce</a:t>
            </a:r>
            <a:r>
              <a:rPr lang="en-US" sz="2000" dirty="0">
                <a:ea typeface="+mj-lt"/>
                <a:cs typeface="+mj-lt"/>
              </a:rPr>
              <a:t>. </a:t>
            </a:r>
            <a:r>
              <a:rPr lang="en-US" sz="2000" dirty="0" err="1">
                <a:ea typeface="+mj-lt"/>
                <a:cs typeface="+mj-lt"/>
              </a:rPr>
              <a:t>Powszechnie</a:t>
            </a:r>
            <a:r>
              <a:rPr lang="en-US" sz="2000" dirty="0">
                <a:ea typeface="+mj-lt"/>
                <a:cs typeface="+mj-lt"/>
              </a:rPr>
              <a:t> </a:t>
            </a:r>
            <a:r>
              <a:rPr lang="en-US" sz="2000" dirty="0" err="1">
                <a:ea typeface="+mj-lt"/>
                <a:cs typeface="+mj-lt"/>
              </a:rPr>
              <a:t>stosowana</a:t>
            </a:r>
            <a:r>
              <a:rPr lang="en-US" sz="2000" dirty="0">
                <a:ea typeface="+mj-lt"/>
                <a:cs typeface="+mj-lt"/>
              </a:rPr>
              <a:t> w </a:t>
            </a:r>
            <a:r>
              <a:rPr lang="en-US" sz="2000" dirty="0" err="1">
                <a:ea typeface="+mj-lt"/>
                <a:cs typeface="+mj-lt"/>
              </a:rPr>
              <a:t>niej</a:t>
            </a:r>
            <a:r>
              <a:rPr lang="en-US" sz="2000" dirty="0">
                <a:ea typeface="+mj-lt"/>
                <a:cs typeface="+mj-lt"/>
              </a:rPr>
              <a:t> </a:t>
            </a:r>
            <a:r>
              <a:rPr lang="en-US" sz="2000" dirty="0" err="1">
                <a:ea typeface="+mj-lt"/>
                <a:cs typeface="+mj-lt"/>
              </a:rPr>
              <a:t>była</a:t>
            </a:r>
            <a:r>
              <a:rPr lang="en-US" sz="2000" dirty="0">
                <a:ea typeface="+mj-lt"/>
                <a:cs typeface="+mj-lt"/>
              </a:rPr>
              <a:t> </a:t>
            </a:r>
            <a:r>
              <a:rPr lang="en-US" sz="2000" dirty="0">
                <a:ea typeface="+mj-lt"/>
                <a:cs typeface="+mj-lt"/>
                <a:hlinkClick r:id="rId8"/>
              </a:rPr>
              <a:t>heterofonia</a:t>
            </a:r>
            <a:r>
              <a:rPr lang="en-US" sz="2000" dirty="0">
                <a:ea typeface="+mj-lt"/>
                <a:cs typeface="+mj-lt"/>
              </a:rPr>
              <a:t>. Forma </a:t>
            </a:r>
            <a:r>
              <a:rPr lang="en-US" sz="2000" dirty="0" err="1">
                <a:ea typeface="+mj-lt"/>
                <a:cs typeface="+mj-lt"/>
              </a:rPr>
              <a:t>wykonawcza</a:t>
            </a:r>
            <a:r>
              <a:rPr lang="en-US" sz="2000" dirty="0">
                <a:ea typeface="+mj-lt"/>
                <a:cs typeface="+mj-lt"/>
              </a:rPr>
              <a:t> to </a:t>
            </a:r>
            <a:r>
              <a:rPr lang="en-US" sz="2000" dirty="0" err="1">
                <a:ea typeface="+mj-lt"/>
                <a:cs typeface="+mj-lt"/>
              </a:rPr>
              <a:t>często</a:t>
            </a:r>
            <a:r>
              <a:rPr lang="en-US" sz="2000" dirty="0">
                <a:ea typeface="+mj-lt"/>
                <a:cs typeface="+mj-lt"/>
              </a:rPr>
              <a:t> </a:t>
            </a:r>
            <a:r>
              <a:rPr lang="en-US" sz="2000" dirty="0" err="1">
                <a:ea typeface="+mj-lt"/>
                <a:cs typeface="+mj-lt"/>
              </a:rPr>
              <a:t>tzw</a:t>
            </a:r>
            <a:r>
              <a:rPr lang="en-US" sz="2000" dirty="0">
                <a:ea typeface="+mj-lt"/>
                <a:cs typeface="+mj-lt"/>
              </a:rPr>
              <a:t>. </a:t>
            </a:r>
            <a:r>
              <a:rPr lang="en-US" sz="2000" i="1" dirty="0">
                <a:ea typeface="+mj-lt"/>
                <a:cs typeface="+mj-lt"/>
                <a:hlinkClick r:id="rId9"/>
              </a:rPr>
              <a:t>call-and-response</a:t>
            </a:r>
            <a:r>
              <a:rPr lang="en-US" sz="2000" dirty="0">
                <a:ea typeface="+mj-lt"/>
                <a:cs typeface="+mj-lt"/>
              </a:rPr>
              <a:t> – </a:t>
            </a:r>
            <a:r>
              <a:rPr lang="en-US" sz="2000" dirty="0" err="1">
                <a:ea typeface="+mj-lt"/>
                <a:cs typeface="+mj-lt"/>
              </a:rPr>
              <a:t>zawołanie</a:t>
            </a:r>
            <a:r>
              <a:rPr lang="en-US" sz="2000" dirty="0">
                <a:ea typeface="+mj-lt"/>
                <a:cs typeface="+mj-lt"/>
              </a:rPr>
              <a:t> </a:t>
            </a:r>
            <a:r>
              <a:rPr lang="en-US" sz="2000" dirty="0" err="1">
                <a:ea typeface="+mj-lt"/>
                <a:cs typeface="+mj-lt"/>
              </a:rPr>
              <a:t>lub</a:t>
            </a:r>
            <a:r>
              <a:rPr lang="en-US" sz="2000" dirty="0">
                <a:ea typeface="+mj-lt"/>
                <a:cs typeface="+mj-lt"/>
              </a:rPr>
              <a:t> </a:t>
            </a:r>
            <a:r>
              <a:rPr lang="en-US" sz="2000" dirty="0" err="1">
                <a:ea typeface="+mj-lt"/>
                <a:cs typeface="+mj-lt"/>
              </a:rPr>
              <a:t>pytanie</a:t>
            </a:r>
            <a:r>
              <a:rPr lang="en-US" sz="2000" dirty="0">
                <a:ea typeface="+mj-lt"/>
                <a:cs typeface="+mj-lt"/>
              </a:rPr>
              <a:t> </a:t>
            </a:r>
            <a:r>
              <a:rPr lang="en-US" sz="2000" dirty="0" err="1">
                <a:ea typeface="+mj-lt"/>
                <a:cs typeface="+mj-lt"/>
              </a:rPr>
              <a:t>głosu</a:t>
            </a:r>
            <a:r>
              <a:rPr lang="en-US" sz="2000" dirty="0">
                <a:ea typeface="+mj-lt"/>
                <a:cs typeface="+mj-lt"/>
              </a:rPr>
              <a:t> </a:t>
            </a:r>
            <a:r>
              <a:rPr lang="en-US" sz="2000" dirty="0">
                <a:ea typeface="+mj-lt"/>
                <a:cs typeface="+mj-lt"/>
                <a:hlinkClick r:id="rId10"/>
              </a:rPr>
              <a:t>solowego</a:t>
            </a:r>
            <a:r>
              <a:rPr lang="en-US" sz="2000" dirty="0">
                <a:ea typeface="+mj-lt"/>
                <a:cs typeface="+mj-lt"/>
              </a:rPr>
              <a:t> </a:t>
            </a:r>
            <a:r>
              <a:rPr lang="en-US" sz="2000" dirty="0" err="1">
                <a:ea typeface="+mj-lt"/>
                <a:cs typeface="+mj-lt"/>
              </a:rPr>
              <a:t>i</a:t>
            </a:r>
            <a:r>
              <a:rPr lang="en-US" sz="2000" dirty="0">
                <a:ea typeface="+mj-lt"/>
                <a:cs typeface="+mj-lt"/>
              </a:rPr>
              <a:t> </a:t>
            </a:r>
            <a:r>
              <a:rPr lang="en-US" sz="2000" dirty="0" err="1">
                <a:ea typeface="+mj-lt"/>
                <a:cs typeface="+mj-lt"/>
              </a:rPr>
              <a:t>odpowiedź</a:t>
            </a:r>
            <a:r>
              <a:rPr lang="en-US" sz="2000" dirty="0">
                <a:ea typeface="+mj-lt"/>
                <a:cs typeface="+mj-lt"/>
              </a:rPr>
              <a:t> </a:t>
            </a:r>
            <a:r>
              <a:rPr lang="en-US" sz="2000" dirty="0">
                <a:ea typeface="+mj-lt"/>
                <a:cs typeface="+mj-lt"/>
                <a:hlinkClick r:id="rId11"/>
              </a:rPr>
              <a:t>chóru</a:t>
            </a:r>
            <a:r>
              <a:rPr lang="en-US" sz="2000" dirty="0">
                <a:ea typeface="+mj-lt"/>
                <a:cs typeface="+mj-lt"/>
              </a:rPr>
              <a:t>.</a:t>
            </a:r>
            <a:r>
              <a:rPr lang="en-US" sz="2000" dirty="0" err="1">
                <a:ea typeface="+mj-lt"/>
                <a:cs typeface="+mj-lt"/>
              </a:rPr>
              <a:t>Końcu</a:t>
            </a:r>
            <a:r>
              <a:rPr lang="en-US" sz="2000" dirty="0">
                <a:ea typeface="+mj-lt"/>
                <a:cs typeface="+mj-lt"/>
              </a:rPr>
              <a:t> </a:t>
            </a:r>
            <a:r>
              <a:rPr lang="en-US" sz="2000" dirty="0" err="1">
                <a:ea typeface="+mj-lt"/>
                <a:cs typeface="+mj-lt"/>
              </a:rPr>
              <a:t>wieku</a:t>
            </a:r>
            <a:r>
              <a:rPr lang="en-US" sz="2000" dirty="0">
                <a:ea typeface="+mj-lt"/>
                <a:cs typeface="+mj-lt"/>
              </a:rPr>
              <a:t> XIX.</a:t>
            </a:r>
            <a:endParaRPr lang="en-US" sz="2000" dirty="0"/>
          </a:p>
        </p:txBody>
      </p:sp>
    </p:spTree>
    <p:extLst>
      <p:ext uri="{BB962C8B-B14F-4D97-AF65-F5344CB8AC3E}">
        <p14:creationId xmlns:p14="http://schemas.microsoft.com/office/powerpoint/2010/main" val="38935573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B8F75B-C884-4D2B-AE54-13C07B581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64597-CEBB-4D06-ACAC-E27CF0CD1F90}"/>
              </a:ext>
            </a:extLst>
          </p:cNvPr>
          <p:cNvSpPr>
            <a:spLocks noGrp="1"/>
          </p:cNvSpPr>
          <p:nvPr>
            <p:ph type="title"/>
          </p:nvPr>
        </p:nvSpPr>
        <p:spPr>
          <a:xfrm>
            <a:off x="301725" y="108767"/>
            <a:ext cx="4872265" cy="6529192"/>
          </a:xfrm>
        </p:spPr>
        <p:txBody>
          <a:bodyPr vert="horz" lIns="91440" tIns="45720" rIns="91440" bIns="45720" rtlCol="0" anchor="ctr">
            <a:noAutofit/>
          </a:bodyPr>
          <a:lstStyle/>
          <a:p>
            <a:pPr algn="ctr"/>
            <a:r>
              <a:rPr lang="en-US" sz="1400" dirty="0" err="1">
                <a:ea typeface="+mj-lt"/>
                <a:cs typeface="+mj-lt"/>
              </a:rPr>
              <a:t>Kolejne</a:t>
            </a:r>
            <a:r>
              <a:rPr lang="en-US" sz="1400" dirty="0">
                <a:ea typeface="+mj-lt"/>
                <a:cs typeface="+mj-lt"/>
              </a:rPr>
              <a:t> </a:t>
            </a:r>
            <a:r>
              <a:rPr lang="en-US" sz="1400" dirty="0" err="1">
                <a:ea typeface="+mj-lt"/>
                <a:cs typeface="+mj-lt"/>
              </a:rPr>
              <a:t>gatunki</a:t>
            </a:r>
            <a:r>
              <a:rPr lang="en-US" sz="1400" dirty="0">
                <a:ea typeface="+mj-lt"/>
                <a:cs typeface="+mj-lt"/>
              </a:rPr>
              <a:t> to </a:t>
            </a:r>
            <a:r>
              <a:rPr lang="en-US" sz="1400" dirty="0" err="1">
                <a:ea typeface="+mj-lt"/>
                <a:cs typeface="+mj-lt"/>
              </a:rPr>
              <a:t>trudne</a:t>
            </a:r>
            <a:r>
              <a:rPr lang="en-US" sz="1400" dirty="0">
                <a:ea typeface="+mj-lt"/>
                <a:cs typeface="+mj-lt"/>
              </a:rPr>
              <a:t> do </a:t>
            </a:r>
            <a:r>
              <a:rPr lang="en-US" sz="1400" dirty="0" err="1">
                <a:ea typeface="+mj-lt"/>
                <a:cs typeface="+mj-lt"/>
              </a:rPr>
              <a:t>zdefiniowania</a:t>
            </a:r>
            <a:r>
              <a:rPr lang="en-US" sz="1400" dirty="0">
                <a:ea typeface="+mj-lt"/>
                <a:cs typeface="+mj-lt"/>
              </a:rPr>
              <a:t> </a:t>
            </a:r>
            <a:r>
              <a:rPr lang="en-US" sz="1400" i="1" dirty="0">
                <a:ea typeface="+mj-lt"/>
                <a:cs typeface="+mj-lt"/>
                <a:hlinkClick r:id="rId2"/>
              </a:rPr>
              <a:t>blues</a:t>
            </a:r>
            <a:r>
              <a:rPr lang="en-US" sz="1400" dirty="0">
                <a:ea typeface="+mj-lt"/>
                <a:cs typeface="+mj-lt"/>
              </a:rPr>
              <a:t> </a:t>
            </a:r>
            <a:r>
              <a:rPr lang="en-US" sz="1400" dirty="0" err="1">
                <a:ea typeface="+mj-lt"/>
                <a:cs typeface="+mj-lt"/>
              </a:rPr>
              <a:t>i</a:t>
            </a:r>
            <a:r>
              <a:rPr lang="en-US" sz="1400" dirty="0">
                <a:ea typeface="+mj-lt"/>
                <a:cs typeface="+mj-lt"/>
              </a:rPr>
              <a:t> </a:t>
            </a:r>
            <a:r>
              <a:rPr lang="en-US" sz="1400" i="1" dirty="0">
                <a:ea typeface="+mj-lt"/>
                <a:cs typeface="+mj-lt"/>
                <a:hlinkClick r:id="rId3"/>
              </a:rPr>
              <a:t>ragtime</a:t>
            </a:r>
            <a:r>
              <a:rPr lang="en-US" sz="1400" dirty="0">
                <a:ea typeface="+mj-lt"/>
                <a:cs typeface="+mj-lt"/>
              </a:rPr>
              <a:t>. </a:t>
            </a:r>
            <a:r>
              <a:rPr lang="en-US" sz="1400" i="1" dirty="0">
                <a:ea typeface="+mj-lt"/>
                <a:cs typeface="+mj-lt"/>
              </a:rPr>
              <a:t>Ragtime</a:t>
            </a:r>
            <a:r>
              <a:rPr lang="en-US" sz="1400" dirty="0">
                <a:ea typeface="+mj-lt"/>
                <a:cs typeface="+mj-lt"/>
              </a:rPr>
              <a:t> </a:t>
            </a:r>
            <a:r>
              <a:rPr lang="en-US" sz="1400" dirty="0" err="1">
                <a:ea typeface="+mj-lt"/>
                <a:cs typeface="+mj-lt"/>
              </a:rPr>
              <a:t>powstał</a:t>
            </a:r>
            <a:r>
              <a:rPr lang="en-US" sz="1400" dirty="0">
                <a:ea typeface="+mj-lt"/>
                <a:cs typeface="+mj-lt"/>
              </a:rPr>
              <a:t> </a:t>
            </a:r>
            <a:r>
              <a:rPr lang="en-US" sz="1400" dirty="0" err="1">
                <a:ea typeface="+mj-lt"/>
                <a:cs typeface="+mj-lt"/>
              </a:rPr>
              <a:t>jako</a:t>
            </a:r>
            <a:r>
              <a:rPr lang="en-US" sz="1400" dirty="0">
                <a:ea typeface="+mj-lt"/>
                <a:cs typeface="+mj-lt"/>
              </a:rPr>
              <a:t> </a:t>
            </a:r>
            <a:r>
              <a:rPr lang="en-US" sz="1400" dirty="0" err="1">
                <a:ea typeface="+mj-lt"/>
                <a:cs typeface="+mj-lt"/>
              </a:rPr>
              <a:t>przeniesienie</a:t>
            </a:r>
            <a:r>
              <a:rPr lang="en-US" sz="1400" dirty="0">
                <a:ea typeface="+mj-lt"/>
                <a:cs typeface="+mj-lt"/>
              </a:rPr>
              <a:t> </a:t>
            </a:r>
            <a:r>
              <a:rPr lang="en-US" sz="1400" dirty="0" err="1">
                <a:ea typeface="+mj-lt"/>
                <a:cs typeface="+mj-lt"/>
              </a:rPr>
              <a:t>na</a:t>
            </a:r>
            <a:r>
              <a:rPr lang="en-US" sz="1400" dirty="0">
                <a:ea typeface="+mj-lt"/>
                <a:cs typeface="+mj-lt"/>
              </a:rPr>
              <a:t> </a:t>
            </a:r>
            <a:r>
              <a:rPr lang="en-US" sz="1400" dirty="0">
                <a:ea typeface="+mj-lt"/>
                <a:cs typeface="+mj-lt"/>
                <a:hlinkClick r:id="rId4"/>
              </a:rPr>
              <a:t>fortepian</a:t>
            </a:r>
            <a:r>
              <a:rPr lang="en-US" sz="1400" dirty="0">
                <a:ea typeface="+mj-lt"/>
                <a:cs typeface="+mj-lt"/>
              </a:rPr>
              <a:t> </a:t>
            </a:r>
            <a:r>
              <a:rPr lang="en-US" sz="1400" dirty="0" err="1">
                <a:ea typeface="+mj-lt"/>
                <a:cs typeface="+mj-lt"/>
              </a:rPr>
              <a:t>stylu</a:t>
            </a:r>
            <a:r>
              <a:rPr lang="en-US" sz="1400" dirty="0">
                <a:ea typeface="+mj-lt"/>
                <a:cs typeface="+mj-lt"/>
              </a:rPr>
              <a:t> </a:t>
            </a:r>
            <a:r>
              <a:rPr lang="en-US" sz="1400" dirty="0" err="1">
                <a:ea typeface="+mj-lt"/>
                <a:cs typeface="+mj-lt"/>
              </a:rPr>
              <a:t>gry</a:t>
            </a:r>
            <a:r>
              <a:rPr lang="en-US" sz="1400" dirty="0">
                <a:ea typeface="+mj-lt"/>
                <a:cs typeface="+mj-lt"/>
              </a:rPr>
              <a:t> </a:t>
            </a:r>
            <a:r>
              <a:rPr lang="en-US" sz="1400" dirty="0" err="1">
                <a:ea typeface="+mj-lt"/>
                <a:cs typeface="+mj-lt"/>
              </a:rPr>
              <a:t>na</a:t>
            </a:r>
            <a:r>
              <a:rPr lang="en-US" sz="1400" dirty="0">
                <a:ea typeface="+mj-lt"/>
                <a:cs typeface="+mj-lt"/>
              </a:rPr>
              <a:t> </a:t>
            </a:r>
            <a:r>
              <a:rPr lang="en-US" sz="1400" dirty="0">
                <a:ea typeface="+mj-lt"/>
                <a:cs typeface="+mj-lt"/>
                <a:hlinkClick r:id="rId5"/>
              </a:rPr>
              <a:t>banjo</a:t>
            </a:r>
            <a:r>
              <a:rPr lang="en-US" sz="1400" dirty="0">
                <a:ea typeface="+mj-lt"/>
                <a:cs typeface="+mj-lt"/>
              </a:rPr>
              <a:t>, </a:t>
            </a:r>
            <a:r>
              <a:rPr lang="en-US" sz="1400" err="1">
                <a:ea typeface="+mj-lt"/>
                <a:cs typeface="+mj-lt"/>
              </a:rPr>
              <a:t>charakteryzuje</a:t>
            </a:r>
            <a:r>
              <a:rPr lang="en-US" sz="1400" dirty="0">
                <a:ea typeface="+mj-lt"/>
                <a:cs typeface="+mj-lt"/>
              </a:rPr>
              <a:t> </a:t>
            </a:r>
            <a:r>
              <a:rPr lang="en-US" sz="1400" err="1">
                <a:ea typeface="+mj-lt"/>
                <a:cs typeface="+mj-lt"/>
              </a:rPr>
              <a:t>się</a:t>
            </a:r>
            <a:r>
              <a:rPr lang="en-US" sz="1400" dirty="0">
                <a:ea typeface="+mj-lt"/>
                <a:cs typeface="+mj-lt"/>
              </a:rPr>
              <a:t> </a:t>
            </a:r>
            <a:r>
              <a:rPr lang="en-US" sz="1400" err="1">
                <a:ea typeface="+mj-lt"/>
                <a:cs typeface="+mj-lt"/>
              </a:rPr>
              <a:t>rytmem</a:t>
            </a:r>
            <a:r>
              <a:rPr lang="en-US" sz="1400" dirty="0">
                <a:ea typeface="+mj-lt"/>
                <a:cs typeface="+mj-lt"/>
              </a:rPr>
              <a:t> </a:t>
            </a:r>
            <a:r>
              <a:rPr lang="en-US" sz="1400" err="1">
                <a:ea typeface="+mj-lt"/>
                <a:cs typeface="+mj-lt"/>
              </a:rPr>
              <a:t>krzyżującym</a:t>
            </a:r>
            <a:r>
              <a:rPr lang="en-US" sz="1400" dirty="0">
                <a:ea typeface="+mj-lt"/>
                <a:cs typeface="+mj-lt"/>
              </a:rPr>
              <a:t> </a:t>
            </a:r>
            <a:r>
              <a:rPr lang="en-US" sz="1400" err="1">
                <a:ea typeface="+mj-lt"/>
                <a:cs typeface="+mj-lt"/>
              </a:rPr>
              <a:t>się</a:t>
            </a:r>
            <a:r>
              <a:rPr lang="en-US" sz="1400" dirty="0">
                <a:ea typeface="+mj-lt"/>
                <a:cs typeface="+mj-lt"/>
              </a:rPr>
              <a:t> </a:t>
            </a:r>
            <a:r>
              <a:rPr lang="en-US" sz="1400" err="1">
                <a:ea typeface="+mj-lt"/>
                <a:cs typeface="+mj-lt"/>
              </a:rPr>
              <a:t>lub</a:t>
            </a:r>
            <a:r>
              <a:rPr lang="en-US" sz="1400" dirty="0">
                <a:ea typeface="+mj-lt"/>
                <a:cs typeface="+mj-lt"/>
              </a:rPr>
              <a:t> </a:t>
            </a:r>
            <a:r>
              <a:rPr lang="en-US" sz="1400" err="1">
                <a:ea typeface="+mj-lt"/>
                <a:cs typeface="+mj-lt"/>
              </a:rPr>
              <a:t>synkopowanym</a:t>
            </a:r>
            <a:r>
              <a:rPr lang="en-US" sz="1400" dirty="0">
                <a:ea typeface="+mj-lt"/>
                <a:cs typeface="+mj-lt"/>
              </a:rPr>
              <a:t>, </a:t>
            </a:r>
            <a:r>
              <a:rPr lang="en-US" sz="1400" err="1">
                <a:ea typeface="+mj-lt"/>
                <a:cs typeface="+mj-lt"/>
              </a:rPr>
              <a:t>może</a:t>
            </a:r>
            <a:r>
              <a:rPr lang="en-US" sz="1400" dirty="0">
                <a:ea typeface="+mj-lt"/>
                <a:cs typeface="+mj-lt"/>
              </a:rPr>
              <a:t> </a:t>
            </a:r>
            <a:r>
              <a:rPr lang="en-US" sz="1400" err="1">
                <a:ea typeface="+mj-lt"/>
                <a:cs typeface="+mj-lt"/>
              </a:rPr>
              <a:t>być</a:t>
            </a:r>
            <a:r>
              <a:rPr lang="en-US" sz="1400" dirty="0">
                <a:ea typeface="+mj-lt"/>
                <a:cs typeface="+mj-lt"/>
              </a:rPr>
              <a:t> </a:t>
            </a:r>
            <a:r>
              <a:rPr lang="en-US" sz="1400" err="1">
                <a:ea typeface="+mj-lt"/>
                <a:cs typeface="+mj-lt"/>
              </a:rPr>
              <a:t>zapisywany</a:t>
            </a:r>
            <a:r>
              <a:rPr lang="en-US" sz="1400" dirty="0">
                <a:ea typeface="+mj-lt"/>
                <a:cs typeface="+mj-lt"/>
              </a:rPr>
              <a:t> </a:t>
            </a:r>
            <a:r>
              <a:rPr lang="en-US" sz="1400" err="1">
                <a:ea typeface="+mj-lt"/>
                <a:cs typeface="+mj-lt"/>
              </a:rPr>
              <a:t>nutowo</a:t>
            </a:r>
            <a:r>
              <a:rPr lang="en-US" sz="1400" dirty="0">
                <a:ea typeface="+mj-lt"/>
                <a:cs typeface="+mj-lt"/>
              </a:rPr>
              <a:t>. </a:t>
            </a:r>
            <a:r>
              <a:rPr lang="en-US" sz="1400" i="1" dirty="0">
                <a:ea typeface="+mj-lt"/>
                <a:cs typeface="+mj-lt"/>
              </a:rPr>
              <a:t>Blues</a:t>
            </a:r>
            <a:r>
              <a:rPr lang="en-US" sz="1400" dirty="0">
                <a:ea typeface="+mj-lt"/>
                <a:cs typeface="+mj-lt"/>
              </a:rPr>
              <a:t> </a:t>
            </a:r>
            <a:r>
              <a:rPr lang="en-US" sz="1400" err="1">
                <a:ea typeface="+mj-lt"/>
                <a:cs typeface="+mj-lt"/>
              </a:rPr>
              <a:t>charakteryzuje</a:t>
            </a:r>
            <a:r>
              <a:rPr lang="en-US" sz="1400" dirty="0">
                <a:ea typeface="+mj-lt"/>
                <a:cs typeface="+mj-lt"/>
              </a:rPr>
              <a:t> </a:t>
            </a:r>
            <a:r>
              <a:rPr lang="en-US" sz="1400" err="1">
                <a:ea typeface="+mj-lt"/>
                <a:cs typeface="+mj-lt"/>
              </a:rPr>
              <a:t>się</a:t>
            </a:r>
            <a:r>
              <a:rPr lang="en-US" sz="1400" dirty="0">
                <a:ea typeface="+mj-lt"/>
                <a:cs typeface="+mj-lt"/>
              </a:rPr>
              <a:t> </a:t>
            </a:r>
            <a:r>
              <a:rPr lang="en-US" sz="1400" err="1">
                <a:ea typeface="+mj-lt"/>
                <a:cs typeface="+mj-lt"/>
              </a:rPr>
              <a:t>nastrojowością</a:t>
            </a:r>
            <a:r>
              <a:rPr lang="en-US" sz="1400" dirty="0">
                <a:ea typeface="+mj-lt"/>
                <a:cs typeface="+mj-lt"/>
              </a:rPr>
              <a:t>, </a:t>
            </a:r>
            <a:r>
              <a:rPr lang="en-US" sz="1400" err="1">
                <a:ea typeface="+mj-lt"/>
                <a:cs typeface="+mj-lt"/>
              </a:rPr>
              <a:t>wywodzącą</a:t>
            </a:r>
            <a:r>
              <a:rPr lang="en-US" sz="1400" dirty="0">
                <a:ea typeface="+mj-lt"/>
                <a:cs typeface="+mj-lt"/>
              </a:rPr>
              <a:t> </a:t>
            </a:r>
            <a:r>
              <a:rPr lang="en-US" sz="1400" err="1">
                <a:ea typeface="+mj-lt"/>
                <a:cs typeface="+mj-lt"/>
              </a:rPr>
              <a:t>się</a:t>
            </a:r>
            <a:r>
              <a:rPr lang="en-US" sz="1400" dirty="0">
                <a:ea typeface="+mj-lt"/>
                <a:cs typeface="+mj-lt"/>
              </a:rPr>
              <a:t> </a:t>
            </a:r>
            <a:r>
              <a:rPr lang="en-US" sz="1400" err="1">
                <a:ea typeface="+mj-lt"/>
                <a:cs typeface="+mj-lt"/>
              </a:rPr>
              <a:t>ze</a:t>
            </a:r>
            <a:r>
              <a:rPr lang="en-US" sz="1400" dirty="0">
                <a:ea typeface="+mj-lt"/>
                <a:cs typeface="+mj-lt"/>
              </a:rPr>
              <a:t> </a:t>
            </a:r>
            <a:r>
              <a:rPr lang="en-US" sz="1400" i="1" dirty="0">
                <a:ea typeface="+mj-lt"/>
                <a:cs typeface="+mj-lt"/>
              </a:rPr>
              <a:t>spirituals</a:t>
            </a:r>
            <a:r>
              <a:rPr lang="en-US" sz="1400" dirty="0">
                <a:ea typeface="+mj-lt"/>
                <a:cs typeface="+mj-lt"/>
              </a:rPr>
              <a:t> </a:t>
            </a:r>
            <a:r>
              <a:rPr lang="en-US" sz="1400" err="1">
                <a:ea typeface="+mj-lt"/>
                <a:cs typeface="+mj-lt"/>
              </a:rPr>
              <a:t>oraz</a:t>
            </a:r>
            <a:r>
              <a:rPr lang="en-US" sz="1400" dirty="0">
                <a:ea typeface="+mj-lt"/>
                <a:cs typeface="+mj-lt"/>
              </a:rPr>
              <a:t> </a:t>
            </a:r>
            <a:r>
              <a:rPr lang="en-US" sz="1400" err="1">
                <a:ea typeface="+mj-lt"/>
                <a:cs typeface="+mj-lt"/>
              </a:rPr>
              <a:t>zawołań</a:t>
            </a:r>
            <a:r>
              <a:rPr lang="en-US" sz="1400" dirty="0">
                <a:ea typeface="+mj-lt"/>
                <a:cs typeface="+mj-lt"/>
              </a:rPr>
              <a:t> </a:t>
            </a:r>
            <a:r>
              <a:rPr lang="en-US" sz="1400" err="1">
                <a:ea typeface="+mj-lt"/>
                <a:cs typeface="+mj-lt"/>
              </a:rPr>
              <a:t>i</a:t>
            </a:r>
            <a:r>
              <a:rPr lang="en-US" sz="1400" dirty="0">
                <a:ea typeface="+mj-lt"/>
                <a:cs typeface="+mj-lt"/>
              </a:rPr>
              <a:t> </a:t>
            </a:r>
            <a:r>
              <a:rPr lang="en-US" sz="1400" err="1">
                <a:ea typeface="+mj-lt"/>
                <a:cs typeface="+mj-lt"/>
              </a:rPr>
              <a:t>zawodzeń</a:t>
            </a:r>
            <a:r>
              <a:rPr lang="en-US" sz="1400" dirty="0">
                <a:ea typeface="+mj-lt"/>
                <a:cs typeface="+mj-lt"/>
              </a:rPr>
              <a:t> (</a:t>
            </a:r>
            <a:r>
              <a:rPr lang="en-US" sz="1400" i="1" dirty="0">
                <a:ea typeface="+mj-lt"/>
                <a:cs typeface="+mj-lt"/>
              </a:rPr>
              <a:t>moans</a:t>
            </a:r>
            <a:r>
              <a:rPr lang="en-US" sz="1400" dirty="0">
                <a:ea typeface="+mj-lt"/>
                <a:cs typeface="+mj-lt"/>
              </a:rPr>
              <a:t>, </a:t>
            </a:r>
            <a:r>
              <a:rPr lang="en-US" sz="1400" i="1" dirty="0">
                <a:ea typeface="+mj-lt"/>
                <a:cs typeface="+mj-lt"/>
              </a:rPr>
              <a:t>field hollers</a:t>
            </a:r>
            <a:r>
              <a:rPr lang="en-US" sz="1400" dirty="0">
                <a:ea typeface="+mj-lt"/>
                <a:cs typeface="+mj-lt"/>
              </a:rPr>
              <a:t>).</a:t>
            </a:r>
            <a:endParaRPr lang="en-US" sz="1400" dirty="0"/>
          </a:p>
          <a:p>
            <a:pPr algn="ctr"/>
            <a:r>
              <a:rPr lang="en-US" sz="1400" dirty="0">
                <a:ea typeface="+mj-lt"/>
                <a:cs typeface="+mj-lt"/>
              </a:rPr>
              <a:t>W </a:t>
            </a:r>
            <a:r>
              <a:rPr lang="en-US" sz="1400" err="1">
                <a:ea typeface="+mj-lt"/>
                <a:cs typeface="+mj-lt"/>
              </a:rPr>
              <a:t>wieku</a:t>
            </a:r>
            <a:r>
              <a:rPr lang="en-US" sz="1400" dirty="0">
                <a:ea typeface="+mj-lt"/>
                <a:cs typeface="+mj-lt"/>
              </a:rPr>
              <a:t> XIX </a:t>
            </a:r>
            <a:r>
              <a:rPr lang="en-US" sz="1400" i="1" dirty="0">
                <a:ea typeface="+mj-lt"/>
                <a:cs typeface="+mj-lt"/>
              </a:rPr>
              <a:t>blues</a:t>
            </a:r>
            <a:r>
              <a:rPr lang="en-US" sz="1400" dirty="0">
                <a:ea typeface="+mj-lt"/>
                <a:cs typeface="+mj-lt"/>
              </a:rPr>
              <a:t> </a:t>
            </a:r>
            <a:r>
              <a:rPr lang="en-US" sz="1400" err="1">
                <a:ea typeface="+mj-lt"/>
                <a:cs typeface="+mj-lt"/>
              </a:rPr>
              <a:t>miał</a:t>
            </a:r>
            <a:r>
              <a:rPr lang="en-US" sz="1400" dirty="0">
                <a:ea typeface="+mj-lt"/>
                <a:cs typeface="+mj-lt"/>
              </a:rPr>
              <a:t> </a:t>
            </a:r>
            <a:r>
              <a:rPr lang="en-US" sz="1400" err="1">
                <a:ea typeface="+mj-lt"/>
                <a:cs typeface="+mj-lt"/>
              </a:rPr>
              <a:t>formę</a:t>
            </a:r>
            <a:r>
              <a:rPr lang="en-US" sz="1400" dirty="0">
                <a:ea typeface="+mj-lt"/>
                <a:cs typeface="+mj-lt"/>
              </a:rPr>
              <a:t> 12-taktową, po 1900 </a:t>
            </a:r>
            <a:r>
              <a:rPr lang="en-US" sz="1400" err="1">
                <a:ea typeface="+mj-lt"/>
                <a:cs typeface="+mj-lt"/>
              </a:rPr>
              <a:t>zyskał</a:t>
            </a:r>
            <a:r>
              <a:rPr lang="en-US" sz="1400" dirty="0">
                <a:ea typeface="+mj-lt"/>
                <a:cs typeface="+mj-lt"/>
              </a:rPr>
              <a:t> </a:t>
            </a:r>
            <a:r>
              <a:rPr lang="en-US" sz="1400" err="1">
                <a:ea typeface="+mj-lt"/>
                <a:cs typeface="+mj-lt"/>
              </a:rPr>
              <a:t>dużą</a:t>
            </a:r>
            <a:r>
              <a:rPr lang="en-US" sz="1400" dirty="0">
                <a:ea typeface="+mj-lt"/>
                <a:cs typeface="+mj-lt"/>
              </a:rPr>
              <a:t> </a:t>
            </a:r>
            <a:r>
              <a:rPr lang="en-US" sz="1400" err="1">
                <a:ea typeface="+mj-lt"/>
                <a:cs typeface="+mj-lt"/>
              </a:rPr>
              <a:t>popularność</a:t>
            </a:r>
            <a:r>
              <a:rPr lang="en-US" sz="1400" dirty="0">
                <a:ea typeface="+mj-lt"/>
                <a:cs typeface="+mj-lt"/>
              </a:rPr>
              <a:t> w </a:t>
            </a:r>
            <a:r>
              <a:rPr lang="en-US" sz="1400" err="1">
                <a:ea typeface="+mj-lt"/>
                <a:cs typeface="+mj-lt"/>
              </a:rPr>
              <a:t>rejonie</a:t>
            </a:r>
            <a:r>
              <a:rPr lang="en-US" sz="1400" dirty="0">
                <a:ea typeface="+mj-lt"/>
                <a:cs typeface="+mj-lt"/>
              </a:rPr>
              <a:t> </a:t>
            </a:r>
            <a:r>
              <a:rPr lang="en-US" sz="1400" err="1">
                <a:ea typeface="+mj-lt"/>
                <a:cs typeface="+mj-lt"/>
              </a:rPr>
              <a:t>Nowego</a:t>
            </a:r>
            <a:r>
              <a:rPr lang="en-US" sz="1400" dirty="0">
                <a:ea typeface="+mj-lt"/>
                <a:cs typeface="+mj-lt"/>
              </a:rPr>
              <a:t> </a:t>
            </a:r>
            <a:r>
              <a:rPr lang="en-US" sz="1400" err="1">
                <a:ea typeface="+mj-lt"/>
                <a:cs typeface="+mj-lt"/>
              </a:rPr>
              <a:t>Orleanu</a:t>
            </a:r>
            <a:r>
              <a:rPr lang="en-US" sz="1400" dirty="0">
                <a:ea typeface="+mj-lt"/>
                <a:cs typeface="+mj-lt"/>
              </a:rPr>
              <a:t> </a:t>
            </a:r>
            <a:r>
              <a:rPr lang="en-US" sz="1400" err="1">
                <a:ea typeface="+mj-lt"/>
                <a:cs typeface="+mj-lt"/>
              </a:rPr>
              <a:t>i</a:t>
            </a:r>
            <a:r>
              <a:rPr lang="en-US" sz="1400" dirty="0">
                <a:ea typeface="+mj-lt"/>
                <a:cs typeface="+mj-lt"/>
              </a:rPr>
              <a:t> </a:t>
            </a:r>
            <a:r>
              <a:rPr lang="en-US" sz="1400" dirty="0">
                <a:ea typeface="+mj-lt"/>
                <a:cs typeface="+mj-lt"/>
                <a:hlinkClick r:id="rId6"/>
              </a:rPr>
              <a:t>delty</a:t>
            </a:r>
            <a:r>
              <a:rPr lang="en-US" sz="1400" dirty="0">
                <a:ea typeface="+mj-lt"/>
                <a:cs typeface="+mj-lt"/>
              </a:rPr>
              <a:t> </a:t>
            </a:r>
            <a:r>
              <a:rPr lang="en-US" sz="1400" dirty="0">
                <a:ea typeface="+mj-lt"/>
                <a:cs typeface="+mj-lt"/>
                <a:hlinkClick r:id="rId7"/>
              </a:rPr>
              <a:t>Missisipi</a:t>
            </a:r>
            <a:r>
              <a:rPr lang="en-US" sz="1400" dirty="0">
                <a:ea typeface="+mj-lt"/>
                <a:cs typeface="+mj-lt"/>
              </a:rPr>
              <a:t>. Do </a:t>
            </a:r>
            <a:r>
              <a:rPr lang="en-US" sz="1400" err="1">
                <a:ea typeface="+mj-lt"/>
                <a:cs typeface="+mj-lt"/>
              </a:rPr>
              <a:t>znanych</a:t>
            </a:r>
            <a:r>
              <a:rPr lang="en-US" sz="1400" dirty="0">
                <a:ea typeface="+mj-lt"/>
                <a:cs typeface="+mj-lt"/>
              </a:rPr>
              <a:t> </a:t>
            </a:r>
            <a:r>
              <a:rPr lang="en-US" sz="1400" err="1">
                <a:ea typeface="+mj-lt"/>
                <a:cs typeface="+mj-lt"/>
              </a:rPr>
              <a:t>śpiewaków</a:t>
            </a:r>
            <a:r>
              <a:rPr lang="en-US" sz="1400" dirty="0">
                <a:ea typeface="+mj-lt"/>
                <a:cs typeface="+mj-lt"/>
              </a:rPr>
              <a:t> </a:t>
            </a:r>
            <a:r>
              <a:rPr lang="en-US" sz="1400" err="1">
                <a:ea typeface="+mj-lt"/>
                <a:cs typeface="+mj-lt"/>
              </a:rPr>
              <a:t>bluesowych</a:t>
            </a:r>
            <a:r>
              <a:rPr lang="en-US" sz="1400" dirty="0">
                <a:ea typeface="+mj-lt"/>
                <a:cs typeface="+mj-lt"/>
              </a:rPr>
              <a:t> </a:t>
            </a:r>
            <a:r>
              <a:rPr lang="en-US" sz="1400" err="1">
                <a:ea typeface="+mj-lt"/>
                <a:cs typeface="+mj-lt"/>
              </a:rPr>
              <a:t>należą</a:t>
            </a:r>
            <a:r>
              <a:rPr lang="en-US" sz="1400" dirty="0">
                <a:ea typeface="+mj-lt"/>
                <a:cs typeface="+mj-lt"/>
              </a:rPr>
              <a:t> m.in. </a:t>
            </a:r>
            <a:r>
              <a:rPr lang="en-US" sz="1400" dirty="0">
                <a:ea typeface="+mj-lt"/>
                <a:cs typeface="+mj-lt"/>
                <a:hlinkClick r:id="rId8"/>
              </a:rPr>
              <a:t>Blind Lemon Jefferson</a:t>
            </a:r>
            <a:r>
              <a:rPr lang="en-US" sz="1400" dirty="0">
                <a:ea typeface="+mj-lt"/>
                <a:cs typeface="+mj-lt"/>
              </a:rPr>
              <a:t>, </a:t>
            </a:r>
            <a:r>
              <a:rPr lang="en-US" sz="1400" dirty="0">
                <a:ea typeface="+mj-lt"/>
                <a:cs typeface="+mj-lt"/>
                <a:hlinkClick r:id="rId9"/>
              </a:rPr>
              <a:t>Charlie Patton</a:t>
            </a:r>
            <a:r>
              <a:rPr lang="en-US" sz="1400" dirty="0">
                <a:ea typeface="+mj-lt"/>
                <a:cs typeface="+mj-lt"/>
              </a:rPr>
              <a:t>, </a:t>
            </a:r>
            <a:r>
              <a:rPr lang="en-US" sz="1400" dirty="0">
                <a:ea typeface="+mj-lt"/>
                <a:cs typeface="+mj-lt"/>
                <a:hlinkClick r:id="rId10"/>
              </a:rPr>
              <a:t>John Lee Hooker</a:t>
            </a:r>
            <a:r>
              <a:rPr lang="en-US" sz="1400" dirty="0">
                <a:ea typeface="+mj-lt"/>
                <a:cs typeface="+mj-lt"/>
              </a:rPr>
              <a:t>, </a:t>
            </a:r>
            <a:r>
              <a:rPr lang="en-US" sz="1400" dirty="0">
                <a:ea typeface="+mj-lt"/>
                <a:cs typeface="+mj-lt"/>
                <a:hlinkClick r:id="rId11"/>
              </a:rPr>
              <a:t>Muddy Waters</a:t>
            </a:r>
            <a:r>
              <a:rPr lang="en-US" sz="1400" dirty="0">
                <a:ea typeface="+mj-lt"/>
                <a:cs typeface="+mj-lt"/>
              </a:rPr>
              <a:t>, a </a:t>
            </a:r>
            <a:r>
              <a:rPr lang="en-US" sz="1400" err="1">
                <a:ea typeface="+mj-lt"/>
                <a:cs typeface="+mj-lt"/>
              </a:rPr>
              <a:t>śpiewaczek</a:t>
            </a:r>
            <a:r>
              <a:rPr lang="en-US" sz="1400" dirty="0">
                <a:ea typeface="+mj-lt"/>
                <a:cs typeface="+mj-lt"/>
              </a:rPr>
              <a:t> np. </a:t>
            </a:r>
            <a:r>
              <a:rPr lang="en-US" sz="1400" dirty="0">
                <a:ea typeface="+mj-lt"/>
                <a:cs typeface="+mj-lt"/>
                <a:hlinkClick r:id="rId12"/>
              </a:rPr>
              <a:t>Gertrude „Ma” Rainey</a:t>
            </a:r>
            <a:r>
              <a:rPr lang="en-US" sz="1400" dirty="0">
                <a:ea typeface="+mj-lt"/>
                <a:cs typeface="+mj-lt"/>
              </a:rPr>
              <a:t>. W </a:t>
            </a:r>
            <a:r>
              <a:rPr lang="en-US" sz="1400" err="1">
                <a:ea typeface="+mj-lt"/>
                <a:cs typeface="+mj-lt"/>
              </a:rPr>
              <a:t>latach</a:t>
            </a:r>
            <a:r>
              <a:rPr lang="en-US" sz="1400" dirty="0">
                <a:ea typeface="+mj-lt"/>
                <a:cs typeface="+mj-lt"/>
              </a:rPr>
              <a:t> 20. </a:t>
            </a:r>
            <a:r>
              <a:rPr lang="en-US" sz="1400" i="1" dirty="0">
                <a:ea typeface="+mj-lt"/>
                <a:cs typeface="+mj-lt"/>
              </a:rPr>
              <a:t>blues</a:t>
            </a:r>
            <a:r>
              <a:rPr lang="en-US" sz="1400" dirty="0">
                <a:ea typeface="+mj-lt"/>
                <a:cs typeface="+mj-lt"/>
              </a:rPr>
              <a:t> </a:t>
            </a:r>
            <a:r>
              <a:rPr lang="en-US" sz="1400" err="1">
                <a:ea typeface="+mj-lt"/>
                <a:cs typeface="+mj-lt"/>
              </a:rPr>
              <a:t>uzyskał</a:t>
            </a:r>
            <a:r>
              <a:rPr lang="en-US" sz="1400" dirty="0">
                <a:ea typeface="+mj-lt"/>
                <a:cs typeface="+mj-lt"/>
              </a:rPr>
              <a:t> </a:t>
            </a:r>
            <a:r>
              <a:rPr lang="en-US" sz="1400" err="1">
                <a:ea typeface="+mj-lt"/>
                <a:cs typeface="+mj-lt"/>
              </a:rPr>
              <a:t>klasyczną</a:t>
            </a:r>
            <a:r>
              <a:rPr lang="en-US" sz="1400" dirty="0">
                <a:ea typeface="+mj-lt"/>
                <a:cs typeface="+mj-lt"/>
              </a:rPr>
              <a:t> </a:t>
            </a:r>
            <a:r>
              <a:rPr lang="en-US" sz="1400" err="1">
                <a:ea typeface="+mj-lt"/>
                <a:cs typeface="+mj-lt"/>
              </a:rPr>
              <a:t>formę</a:t>
            </a:r>
            <a:r>
              <a:rPr lang="en-US" sz="1400" dirty="0">
                <a:ea typeface="+mj-lt"/>
                <a:cs typeface="+mj-lt"/>
              </a:rPr>
              <a:t> </a:t>
            </a:r>
            <a:r>
              <a:rPr lang="en-US" sz="1400" err="1">
                <a:ea typeface="+mj-lt"/>
                <a:cs typeface="+mj-lt"/>
              </a:rPr>
              <a:t>instrumentalną</a:t>
            </a:r>
            <a:r>
              <a:rPr lang="en-US" sz="1400" dirty="0">
                <a:ea typeface="+mj-lt"/>
                <a:cs typeface="+mj-lt"/>
              </a:rPr>
              <a:t> </a:t>
            </a:r>
            <a:r>
              <a:rPr lang="en-US" sz="1400" dirty="0">
                <a:ea typeface="+mj-lt"/>
                <a:cs typeface="+mj-lt"/>
                <a:hlinkClick r:id="rId13"/>
              </a:rPr>
              <a:t>boogie-woogie</a:t>
            </a:r>
            <a:r>
              <a:rPr lang="en-US" sz="1400" dirty="0">
                <a:ea typeface="+mj-lt"/>
                <a:cs typeface="+mj-lt"/>
              </a:rPr>
              <a:t>, </a:t>
            </a:r>
            <a:r>
              <a:rPr lang="en-US" sz="1400" dirty="0" err="1">
                <a:ea typeface="+mj-lt"/>
                <a:cs typeface="+mj-lt"/>
              </a:rPr>
              <a:t>spopularyzowaną</a:t>
            </a:r>
            <a:r>
              <a:rPr lang="en-US" sz="1400" dirty="0">
                <a:ea typeface="+mj-lt"/>
                <a:cs typeface="+mj-lt"/>
              </a:rPr>
              <a:t> </a:t>
            </a:r>
            <a:r>
              <a:rPr lang="en-US" sz="1400" dirty="0" err="1">
                <a:ea typeface="+mj-lt"/>
                <a:cs typeface="+mj-lt"/>
              </a:rPr>
              <a:t>zwłaszcza</a:t>
            </a:r>
            <a:r>
              <a:rPr lang="en-US" sz="1400" dirty="0">
                <a:ea typeface="+mj-lt"/>
                <a:cs typeface="+mj-lt"/>
              </a:rPr>
              <a:t> </a:t>
            </a:r>
            <a:r>
              <a:rPr lang="en-US" sz="1400" dirty="0" err="1">
                <a:ea typeface="+mj-lt"/>
                <a:cs typeface="+mj-lt"/>
              </a:rPr>
              <a:t>przez</a:t>
            </a:r>
            <a:r>
              <a:rPr lang="en-US" sz="1400" dirty="0">
                <a:ea typeface="+mj-lt"/>
                <a:cs typeface="+mj-lt"/>
              </a:rPr>
              <a:t> </a:t>
            </a:r>
            <a:r>
              <a:rPr lang="en-US" sz="1400" dirty="0" err="1">
                <a:ea typeface="+mj-lt"/>
                <a:cs typeface="+mj-lt"/>
              </a:rPr>
              <a:t>kompozytora</a:t>
            </a:r>
            <a:r>
              <a:rPr lang="en-US" sz="1400" dirty="0">
                <a:ea typeface="+mj-lt"/>
                <a:cs typeface="+mj-lt"/>
              </a:rPr>
              <a:t> </a:t>
            </a:r>
            <a:r>
              <a:rPr lang="en-US" sz="1400" i="1" dirty="0">
                <a:ea typeface="+mj-lt"/>
                <a:cs typeface="+mj-lt"/>
                <a:hlinkClick r:id="rId14"/>
              </a:rPr>
              <a:t>Saint Louis Blues</a:t>
            </a:r>
            <a:r>
              <a:rPr lang="en-US" sz="1400" dirty="0">
                <a:ea typeface="+mj-lt"/>
                <a:cs typeface="+mj-lt"/>
              </a:rPr>
              <a:t> </a:t>
            </a:r>
            <a:r>
              <a:rPr lang="en-US" sz="1400" dirty="0">
                <a:ea typeface="+mj-lt"/>
                <a:cs typeface="+mj-lt"/>
                <a:hlinkClick r:id="rId15"/>
              </a:rPr>
              <a:t>W. C. Handy’ego</a:t>
            </a:r>
            <a:r>
              <a:rPr lang="en-US" sz="1400" dirty="0">
                <a:ea typeface="+mj-lt"/>
                <a:cs typeface="+mj-lt"/>
              </a:rPr>
              <a:t>.</a:t>
            </a:r>
            <a:endParaRPr lang="en-US" sz="1400" dirty="0"/>
          </a:p>
          <a:p>
            <a:pPr algn="ctr"/>
            <a:endParaRPr lang="en-US" sz="1400" dirty="0"/>
          </a:p>
        </p:txBody>
      </p:sp>
      <p:sp>
        <p:nvSpPr>
          <p:cNvPr id="23" name="Rectangle 22">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03E6E5-80CB-4353-B381-DBC0430C2F4C}"/>
              </a:ext>
            </a:extLst>
          </p:cNvPr>
          <p:cNvSpPr>
            <a:spLocks noGrp="1"/>
          </p:cNvSpPr>
          <p:nvPr>
            <p:ph idx="1"/>
          </p:nvPr>
        </p:nvSpPr>
        <p:spPr>
          <a:xfrm>
            <a:off x="6096000" y="568842"/>
            <a:ext cx="5426846" cy="5709684"/>
          </a:xfrm>
        </p:spPr>
        <p:txBody>
          <a:bodyPr vert="horz" lIns="91440" tIns="45720" rIns="91440" bIns="45720" rtlCol="0" anchor="ctr">
            <a:normAutofit/>
          </a:bodyPr>
          <a:lstStyle/>
          <a:p>
            <a:pPr>
              <a:lnSpc>
                <a:spcPct val="90000"/>
              </a:lnSpc>
            </a:pPr>
            <a:r>
              <a:rPr lang="en-US" sz="2200">
                <a:ea typeface="+mj-lt"/>
                <a:cs typeface="+mj-lt"/>
              </a:rPr>
              <a:t>Na </a:t>
            </a:r>
            <a:r>
              <a:rPr lang="en-US" sz="2200" err="1">
                <a:ea typeface="+mj-lt"/>
                <a:cs typeface="+mj-lt"/>
              </a:rPr>
              <a:t>pieśni</a:t>
            </a:r>
            <a:r>
              <a:rPr lang="en-US" sz="2200">
                <a:ea typeface="+mj-lt"/>
                <a:cs typeface="+mj-lt"/>
              </a:rPr>
              <a:t> </a:t>
            </a:r>
            <a:r>
              <a:rPr lang="en-US" sz="2200" err="1">
                <a:ea typeface="+mj-lt"/>
                <a:cs typeface="+mj-lt"/>
              </a:rPr>
              <a:t>murzyńskie</a:t>
            </a:r>
            <a:r>
              <a:rPr lang="en-US" sz="2200">
                <a:ea typeface="+mj-lt"/>
                <a:cs typeface="+mj-lt"/>
              </a:rPr>
              <a:t> </a:t>
            </a:r>
            <a:r>
              <a:rPr lang="en-US" sz="2200" err="1">
                <a:ea typeface="+mj-lt"/>
                <a:cs typeface="+mj-lt"/>
              </a:rPr>
              <a:t>tego</a:t>
            </a:r>
            <a:r>
              <a:rPr lang="en-US" sz="2200">
                <a:ea typeface="+mj-lt"/>
                <a:cs typeface="+mj-lt"/>
              </a:rPr>
              <a:t> </a:t>
            </a:r>
            <a:r>
              <a:rPr lang="en-US" sz="2200" err="1">
                <a:ea typeface="+mj-lt"/>
                <a:cs typeface="+mj-lt"/>
              </a:rPr>
              <a:t>okresu</a:t>
            </a:r>
            <a:r>
              <a:rPr lang="en-US" sz="2200">
                <a:ea typeface="+mj-lt"/>
                <a:cs typeface="+mj-lt"/>
              </a:rPr>
              <a:t> </a:t>
            </a:r>
            <a:r>
              <a:rPr lang="en-US" sz="2200" err="1">
                <a:ea typeface="+mj-lt"/>
                <a:cs typeface="+mj-lt"/>
              </a:rPr>
              <a:t>wywierała</a:t>
            </a:r>
            <a:r>
              <a:rPr lang="en-US" sz="2200">
                <a:ea typeface="+mj-lt"/>
                <a:cs typeface="+mj-lt"/>
              </a:rPr>
              <a:t> </a:t>
            </a:r>
            <a:r>
              <a:rPr lang="en-US" sz="2200" err="1">
                <a:ea typeface="+mj-lt"/>
                <a:cs typeface="+mj-lt"/>
              </a:rPr>
              <a:t>też</a:t>
            </a:r>
            <a:r>
              <a:rPr lang="en-US" sz="2200">
                <a:ea typeface="+mj-lt"/>
                <a:cs typeface="+mj-lt"/>
              </a:rPr>
              <a:t> </a:t>
            </a:r>
            <a:r>
              <a:rPr lang="en-US" sz="2200" err="1">
                <a:ea typeface="+mj-lt"/>
                <a:cs typeface="+mj-lt"/>
              </a:rPr>
              <a:t>duży</a:t>
            </a:r>
            <a:r>
              <a:rPr lang="en-US" sz="2200">
                <a:ea typeface="+mj-lt"/>
                <a:cs typeface="+mj-lt"/>
              </a:rPr>
              <a:t> </a:t>
            </a:r>
            <a:r>
              <a:rPr lang="en-US" sz="2200" err="1">
                <a:ea typeface="+mj-lt"/>
                <a:cs typeface="+mj-lt"/>
              </a:rPr>
              <a:t>wpływ</a:t>
            </a:r>
            <a:r>
              <a:rPr lang="en-US" sz="2200">
                <a:ea typeface="+mj-lt"/>
                <a:cs typeface="+mj-lt"/>
              </a:rPr>
              <a:t> </a:t>
            </a:r>
            <a:r>
              <a:rPr lang="en-US" sz="2200">
                <a:ea typeface="+mj-lt"/>
                <a:cs typeface="+mj-lt"/>
                <a:hlinkClick r:id="rId16"/>
              </a:rPr>
              <a:t>hymnodia</a:t>
            </a:r>
            <a:r>
              <a:rPr lang="en-US" sz="2200">
                <a:ea typeface="+mj-lt"/>
                <a:cs typeface="+mj-lt"/>
              </a:rPr>
              <a:t> </a:t>
            </a:r>
            <a:r>
              <a:rPr lang="en-US" sz="2200">
                <a:ea typeface="+mj-lt"/>
                <a:cs typeface="+mj-lt"/>
                <a:hlinkClick r:id="rId17"/>
              </a:rPr>
              <a:t>protestancka</a:t>
            </a:r>
            <a:r>
              <a:rPr lang="en-US" sz="2200">
                <a:ea typeface="+mj-lt"/>
                <a:cs typeface="+mj-lt"/>
              </a:rPr>
              <a:t>, a w </a:t>
            </a:r>
            <a:r>
              <a:rPr lang="en-US" sz="2200" err="1">
                <a:ea typeface="+mj-lt"/>
                <a:cs typeface="+mj-lt"/>
              </a:rPr>
              <a:t>niektórych</a:t>
            </a:r>
            <a:r>
              <a:rPr lang="en-US" sz="2200">
                <a:ea typeface="+mj-lt"/>
                <a:cs typeface="+mj-lt"/>
              </a:rPr>
              <a:t> </a:t>
            </a:r>
            <a:r>
              <a:rPr lang="en-US" sz="2200" err="1">
                <a:ea typeface="+mj-lt"/>
                <a:cs typeface="+mj-lt"/>
              </a:rPr>
              <a:t>rejonach</a:t>
            </a:r>
            <a:r>
              <a:rPr lang="en-US" sz="2200">
                <a:ea typeface="+mj-lt"/>
                <a:cs typeface="+mj-lt"/>
              </a:rPr>
              <a:t> </a:t>
            </a:r>
            <a:r>
              <a:rPr lang="en-US" sz="2200" err="1">
                <a:ea typeface="+mj-lt"/>
                <a:cs typeface="+mj-lt"/>
              </a:rPr>
              <a:t>muzyka</a:t>
            </a:r>
            <a:r>
              <a:rPr lang="en-US" sz="2200">
                <a:ea typeface="+mj-lt"/>
                <a:cs typeface="+mj-lt"/>
              </a:rPr>
              <a:t> </a:t>
            </a:r>
            <a:r>
              <a:rPr lang="en-US" sz="2200" err="1">
                <a:ea typeface="+mj-lt"/>
                <a:cs typeface="+mj-lt"/>
              </a:rPr>
              <a:t>francuska</a:t>
            </a:r>
            <a:r>
              <a:rPr lang="en-US" sz="2200">
                <a:ea typeface="+mj-lt"/>
                <a:cs typeface="+mj-lt"/>
              </a:rPr>
              <a:t> </a:t>
            </a:r>
            <a:r>
              <a:rPr lang="en-US" sz="2200" err="1">
                <a:ea typeface="+mj-lt"/>
                <a:cs typeface="+mj-lt"/>
              </a:rPr>
              <a:t>i</a:t>
            </a:r>
            <a:r>
              <a:rPr lang="en-US" sz="2200">
                <a:ea typeface="+mj-lt"/>
                <a:cs typeface="+mj-lt"/>
              </a:rPr>
              <a:t> </a:t>
            </a:r>
            <a:r>
              <a:rPr lang="en-US" sz="2200" err="1">
                <a:ea typeface="+mj-lt"/>
                <a:cs typeface="+mj-lt"/>
              </a:rPr>
              <a:t>hiszpańska</a:t>
            </a:r>
            <a:r>
              <a:rPr lang="en-US" sz="2200">
                <a:ea typeface="+mj-lt"/>
                <a:cs typeface="+mj-lt"/>
              </a:rPr>
              <a:t>. </a:t>
            </a:r>
            <a:r>
              <a:rPr lang="en-US" sz="2200" err="1">
                <a:ea typeface="+mj-lt"/>
                <a:cs typeface="+mj-lt"/>
              </a:rPr>
              <a:t>Wpływy</a:t>
            </a:r>
            <a:r>
              <a:rPr lang="en-US" sz="2200">
                <a:ea typeface="+mj-lt"/>
                <a:cs typeface="+mj-lt"/>
              </a:rPr>
              <a:t> </a:t>
            </a:r>
            <a:r>
              <a:rPr lang="en-US" sz="2200" err="1">
                <a:ea typeface="+mj-lt"/>
                <a:cs typeface="+mj-lt"/>
              </a:rPr>
              <a:t>muzyki</a:t>
            </a:r>
            <a:r>
              <a:rPr lang="en-US" sz="2200">
                <a:ea typeface="+mj-lt"/>
                <a:cs typeface="+mj-lt"/>
              </a:rPr>
              <a:t> </a:t>
            </a:r>
            <a:r>
              <a:rPr lang="en-US" sz="2200" err="1">
                <a:ea typeface="+mj-lt"/>
                <a:cs typeface="+mj-lt"/>
              </a:rPr>
              <a:t>protestanckiej</a:t>
            </a:r>
            <a:r>
              <a:rPr lang="en-US" sz="2200">
                <a:ea typeface="+mj-lt"/>
                <a:cs typeface="+mj-lt"/>
              </a:rPr>
              <a:t> to </a:t>
            </a:r>
            <a:r>
              <a:rPr lang="en-US" sz="2200" err="1">
                <a:ea typeface="+mj-lt"/>
                <a:cs typeface="+mj-lt"/>
              </a:rPr>
              <a:t>przede</a:t>
            </a:r>
            <a:r>
              <a:rPr lang="en-US" sz="2200">
                <a:ea typeface="+mj-lt"/>
                <a:cs typeface="+mj-lt"/>
              </a:rPr>
              <a:t> </a:t>
            </a:r>
            <a:r>
              <a:rPr lang="en-US" sz="2200" err="1">
                <a:ea typeface="+mj-lt"/>
                <a:cs typeface="+mj-lt"/>
              </a:rPr>
              <a:t>wszystkim</a:t>
            </a:r>
            <a:r>
              <a:rPr lang="en-US" sz="2200">
                <a:ea typeface="+mj-lt"/>
                <a:cs typeface="+mj-lt"/>
              </a:rPr>
              <a:t> </a:t>
            </a:r>
            <a:r>
              <a:rPr lang="en-US" sz="2200">
                <a:ea typeface="+mj-lt"/>
                <a:cs typeface="+mj-lt"/>
                <a:hlinkClick r:id="rId18"/>
              </a:rPr>
              <a:t>hymny</a:t>
            </a:r>
            <a:r>
              <a:rPr lang="en-US" sz="2200">
                <a:ea typeface="+mj-lt"/>
                <a:cs typeface="+mj-lt"/>
              </a:rPr>
              <a:t> </a:t>
            </a:r>
            <a:r>
              <a:rPr lang="en-US" sz="2200" err="1">
                <a:ea typeface="+mj-lt"/>
                <a:cs typeface="+mj-lt"/>
              </a:rPr>
              <a:t>i</a:t>
            </a:r>
            <a:r>
              <a:rPr lang="en-US" sz="2200">
                <a:ea typeface="+mj-lt"/>
                <a:cs typeface="+mj-lt"/>
              </a:rPr>
              <a:t> </a:t>
            </a:r>
            <a:r>
              <a:rPr lang="en-US" sz="2200">
                <a:ea typeface="+mj-lt"/>
                <a:cs typeface="+mj-lt"/>
                <a:hlinkClick r:id="rId19"/>
              </a:rPr>
              <a:t>psalmy</a:t>
            </a:r>
            <a:r>
              <a:rPr lang="en-US" sz="2200">
                <a:ea typeface="+mj-lt"/>
                <a:cs typeface="+mj-lt"/>
              </a:rPr>
              <a:t>, </a:t>
            </a:r>
            <a:r>
              <a:rPr lang="en-US" sz="2200" err="1">
                <a:ea typeface="+mj-lt"/>
                <a:cs typeface="+mj-lt"/>
              </a:rPr>
              <a:t>zawarte</a:t>
            </a:r>
            <a:r>
              <a:rPr lang="en-US" sz="2200">
                <a:ea typeface="+mj-lt"/>
                <a:cs typeface="+mj-lt"/>
              </a:rPr>
              <a:t> w </a:t>
            </a:r>
            <a:r>
              <a:rPr lang="en-US" sz="2200" err="1">
                <a:ea typeface="+mj-lt"/>
                <a:cs typeface="+mj-lt"/>
              </a:rPr>
              <a:t>śpiewnikach</a:t>
            </a:r>
            <a:r>
              <a:rPr lang="en-US" sz="2200">
                <a:ea typeface="+mj-lt"/>
                <a:cs typeface="+mj-lt"/>
              </a:rPr>
              <a:t> </a:t>
            </a:r>
            <a:r>
              <a:rPr lang="en-US" sz="2200" err="1">
                <a:ea typeface="+mj-lt"/>
                <a:cs typeface="+mj-lt"/>
              </a:rPr>
              <a:t>tekstowych</a:t>
            </a:r>
            <a:r>
              <a:rPr lang="en-US" sz="2200">
                <a:ea typeface="+mj-lt"/>
                <a:cs typeface="+mj-lt"/>
              </a:rPr>
              <a:t> </a:t>
            </a:r>
            <a:r>
              <a:rPr lang="en-US" sz="2200" err="1">
                <a:ea typeface="+mj-lt"/>
                <a:cs typeface="+mj-lt"/>
              </a:rPr>
              <a:t>lub</a:t>
            </a:r>
            <a:r>
              <a:rPr lang="en-US" sz="2200">
                <a:ea typeface="+mj-lt"/>
                <a:cs typeface="+mj-lt"/>
              </a:rPr>
              <a:t> </a:t>
            </a:r>
            <a:r>
              <a:rPr lang="en-US" sz="2200" err="1">
                <a:ea typeface="+mj-lt"/>
                <a:cs typeface="+mj-lt"/>
              </a:rPr>
              <a:t>zawierających</a:t>
            </a:r>
            <a:r>
              <a:rPr lang="en-US" sz="2200">
                <a:ea typeface="+mj-lt"/>
                <a:cs typeface="+mj-lt"/>
              </a:rPr>
              <a:t> </a:t>
            </a:r>
            <a:r>
              <a:rPr lang="en-US" sz="2200" err="1">
                <a:ea typeface="+mj-lt"/>
                <a:cs typeface="+mj-lt"/>
              </a:rPr>
              <a:t>też</a:t>
            </a:r>
            <a:r>
              <a:rPr lang="en-US" sz="2200">
                <a:ea typeface="+mj-lt"/>
                <a:cs typeface="+mj-lt"/>
              </a:rPr>
              <a:t> W </a:t>
            </a:r>
            <a:r>
              <a:rPr lang="en-US" sz="2200" err="1">
                <a:ea typeface="+mj-lt"/>
                <a:cs typeface="+mj-lt"/>
              </a:rPr>
              <a:t>wieku</a:t>
            </a:r>
            <a:r>
              <a:rPr lang="en-US" sz="2200">
                <a:ea typeface="+mj-lt"/>
                <a:cs typeface="+mj-lt"/>
              </a:rPr>
              <a:t> XIX z </a:t>
            </a:r>
            <a:r>
              <a:rPr lang="en-US" sz="2200" err="1">
                <a:ea typeface="+mj-lt"/>
                <a:cs typeface="+mj-lt"/>
              </a:rPr>
              <a:t>tej</a:t>
            </a:r>
            <a:r>
              <a:rPr lang="en-US" sz="2200">
                <a:ea typeface="+mj-lt"/>
                <a:cs typeface="+mj-lt"/>
              </a:rPr>
              <a:t> </a:t>
            </a:r>
            <a:r>
              <a:rPr lang="en-US" sz="2200" err="1">
                <a:ea typeface="+mj-lt"/>
                <a:cs typeface="+mj-lt"/>
              </a:rPr>
              <a:t>syntezy</a:t>
            </a:r>
            <a:r>
              <a:rPr lang="en-US" sz="2200">
                <a:ea typeface="+mj-lt"/>
                <a:cs typeface="+mj-lt"/>
              </a:rPr>
              <a:t> w </a:t>
            </a:r>
            <a:r>
              <a:rPr lang="en-US" sz="2200" err="1">
                <a:ea typeface="+mj-lt"/>
                <a:cs typeface="+mj-lt"/>
              </a:rPr>
              <a:t>muzyce</a:t>
            </a:r>
            <a:r>
              <a:rPr lang="en-US" sz="2200">
                <a:ea typeface="+mj-lt"/>
                <a:cs typeface="+mj-lt"/>
              </a:rPr>
              <a:t> </a:t>
            </a:r>
            <a:r>
              <a:rPr lang="en-US" sz="2200" err="1">
                <a:ea typeface="+mj-lt"/>
                <a:cs typeface="+mj-lt"/>
              </a:rPr>
              <a:t>czarnej</a:t>
            </a:r>
            <a:r>
              <a:rPr lang="en-US" sz="2200">
                <a:ea typeface="+mj-lt"/>
                <a:cs typeface="+mj-lt"/>
              </a:rPr>
              <a:t> </a:t>
            </a:r>
            <a:r>
              <a:rPr lang="en-US" sz="2200" err="1">
                <a:ea typeface="+mj-lt"/>
                <a:cs typeface="+mj-lt"/>
              </a:rPr>
              <a:t>ludności</a:t>
            </a:r>
            <a:r>
              <a:rPr lang="en-US" sz="2200">
                <a:ea typeface="+mj-lt"/>
                <a:cs typeface="+mj-lt"/>
              </a:rPr>
              <a:t> </a:t>
            </a:r>
            <a:r>
              <a:rPr lang="en-US" sz="2200" err="1">
                <a:ea typeface="+mj-lt"/>
                <a:cs typeface="+mj-lt"/>
              </a:rPr>
              <a:t>Stanów</a:t>
            </a:r>
            <a:r>
              <a:rPr lang="en-US" sz="2200">
                <a:ea typeface="+mj-lt"/>
                <a:cs typeface="+mj-lt"/>
              </a:rPr>
              <a:t> </a:t>
            </a:r>
            <a:r>
              <a:rPr lang="en-US" sz="2200" err="1">
                <a:ea typeface="+mj-lt"/>
                <a:cs typeface="+mj-lt"/>
              </a:rPr>
              <a:t>Zjednoczonych</a:t>
            </a:r>
            <a:r>
              <a:rPr lang="en-US" sz="2200">
                <a:ea typeface="+mj-lt"/>
                <a:cs typeface="+mj-lt"/>
              </a:rPr>
              <a:t> </a:t>
            </a:r>
            <a:r>
              <a:rPr lang="en-US" sz="2200" err="1">
                <a:ea typeface="+mj-lt"/>
                <a:cs typeface="+mj-lt"/>
              </a:rPr>
              <a:t>wyklarowały</a:t>
            </a:r>
            <a:r>
              <a:rPr lang="en-US" sz="2200">
                <a:ea typeface="+mj-lt"/>
                <a:cs typeface="+mj-lt"/>
              </a:rPr>
              <a:t> </a:t>
            </a:r>
            <a:r>
              <a:rPr lang="en-US" sz="2200" err="1">
                <a:ea typeface="+mj-lt"/>
                <a:cs typeface="+mj-lt"/>
              </a:rPr>
              <a:t>się</a:t>
            </a:r>
            <a:r>
              <a:rPr lang="en-US" sz="2200">
                <a:ea typeface="+mj-lt"/>
                <a:cs typeface="+mj-lt"/>
              </a:rPr>
              <a:t> </a:t>
            </a:r>
            <a:r>
              <a:rPr lang="en-US" sz="2200" err="1">
                <a:ea typeface="+mj-lt"/>
                <a:cs typeface="+mj-lt"/>
              </a:rPr>
              <a:t>nowe</a:t>
            </a:r>
            <a:r>
              <a:rPr lang="en-US" sz="2200">
                <a:ea typeface="+mj-lt"/>
                <a:cs typeface="+mj-lt"/>
              </a:rPr>
              <a:t> style </a:t>
            </a:r>
            <a:r>
              <a:rPr lang="en-US" sz="2200" err="1">
                <a:ea typeface="+mj-lt"/>
                <a:cs typeface="+mj-lt"/>
              </a:rPr>
              <a:t>i</a:t>
            </a:r>
            <a:r>
              <a:rPr lang="en-US" sz="2200">
                <a:ea typeface="+mj-lt"/>
                <a:cs typeface="+mj-lt"/>
              </a:rPr>
              <a:t> </a:t>
            </a:r>
            <a:r>
              <a:rPr lang="en-US" sz="2200" err="1">
                <a:ea typeface="+mj-lt"/>
                <a:cs typeface="+mj-lt"/>
              </a:rPr>
              <a:t>gatunki</a:t>
            </a:r>
            <a:r>
              <a:rPr lang="en-US" sz="2200">
                <a:ea typeface="+mj-lt"/>
                <a:cs typeface="+mj-lt"/>
              </a:rPr>
              <a:t> </a:t>
            </a:r>
            <a:r>
              <a:rPr lang="en-US" sz="2200" err="1">
                <a:ea typeface="+mj-lt"/>
                <a:cs typeface="+mj-lt"/>
              </a:rPr>
              <a:t>muzyczne</a:t>
            </a:r>
            <a:r>
              <a:rPr lang="en-US" sz="2200">
                <a:ea typeface="+mj-lt"/>
                <a:cs typeface="+mj-lt"/>
              </a:rPr>
              <a:t>, </a:t>
            </a:r>
            <a:r>
              <a:rPr lang="en-US" sz="2200" err="1">
                <a:ea typeface="+mj-lt"/>
                <a:cs typeface="+mj-lt"/>
              </a:rPr>
              <a:t>kluczowe</a:t>
            </a:r>
            <a:r>
              <a:rPr lang="en-US" sz="2200">
                <a:ea typeface="+mj-lt"/>
                <a:cs typeface="+mj-lt"/>
              </a:rPr>
              <a:t> </a:t>
            </a:r>
            <a:r>
              <a:rPr lang="en-US" sz="2200" err="1">
                <a:ea typeface="+mj-lt"/>
                <a:cs typeface="+mj-lt"/>
              </a:rPr>
              <a:t>dla</a:t>
            </a:r>
            <a:r>
              <a:rPr lang="en-US" sz="2200">
                <a:ea typeface="+mj-lt"/>
                <a:cs typeface="+mj-lt"/>
              </a:rPr>
              <a:t> </a:t>
            </a:r>
            <a:r>
              <a:rPr lang="en-US" sz="2200" err="1">
                <a:ea typeface="+mj-lt"/>
                <a:cs typeface="+mj-lt"/>
              </a:rPr>
              <a:t>genezy</a:t>
            </a:r>
            <a:r>
              <a:rPr lang="en-US" sz="2200">
                <a:ea typeface="+mj-lt"/>
                <a:cs typeface="+mj-lt"/>
              </a:rPr>
              <a:t> </a:t>
            </a:r>
            <a:r>
              <a:rPr lang="en-US" sz="2200" err="1">
                <a:ea typeface="+mj-lt"/>
                <a:cs typeface="+mj-lt"/>
              </a:rPr>
              <a:t>jazzu</a:t>
            </a:r>
            <a:r>
              <a:rPr lang="en-US" sz="2200">
                <a:ea typeface="+mj-lt"/>
                <a:cs typeface="+mj-lt"/>
              </a:rPr>
              <a:t>: </a:t>
            </a:r>
            <a:r>
              <a:rPr lang="en-US" sz="2200">
                <a:ea typeface="+mj-lt"/>
                <a:cs typeface="+mj-lt"/>
                <a:hlinkClick r:id="rId20"/>
              </a:rPr>
              <a:t>white spirituals</a:t>
            </a:r>
            <a:r>
              <a:rPr lang="en-US" sz="2200">
                <a:ea typeface="+mj-lt"/>
                <a:cs typeface="+mj-lt"/>
              </a:rPr>
              <a:t>, </a:t>
            </a:r>
            <a:r>
              <a:rPr lang="en-US" sz="2200" err="1">
                <a:ea typeface="+mj-lt"/>
                <a:cs typeface="+mj-lt"/>
              </a:rPr>
              <a:t>obejmujące</a:t>
            </a:r>
            <a:r>
              <a:rPr lang="en-US" sz="2200">
                <a:ea typeface="+mj-lt"/>
                <a:cs typeface="+mj-lt"/>
              </a:rPr>
              <a:t> </a:t>
            </a:r>
            <a:r>
              <a:rPr lang="en-US" sz="2200" i="1">
                <a:ea typeface="+mj-lt"/>
                <a:cs typeface="+mj-lt"/>
              </a:rPr>
              <a:t>religious ballads</a:t>
            </a:r>
            <a:r>
              <a:rPr lang="en-US" sz="2200">
                <a:ea typeface="+mj-lt"/>
                <a:cs typeface="+mj-lt"/>
              </a:rPr>
              <a:t>, </a:t>
            </a:r>
            <a:r>
              <a:rPr lang="en-US" sz="2200" i="1">
                <a:ea typeface="+mj-lt"/>
                <a:cs typeface="+mj-lt"/>
              </a:rPr>
              <a:t>folk-hymns</a:t>
            </a:r>
            <a:r>
              <a:rPr lang="en-US" sz="2200">
                <a:ea typeface="+mj-lt"/>
                <a:cs typeface="+mj-lt"/>
              </a:rPr>
              <a:t> </a:t>
            </a:r>
            <a:r>
              <a:rPr lang="en-US" sz="2200" err="1">
                <a:ea typeface="+mj-lt"/>
                <a:cs typeface="+mj-lt"/>
              </a:rPr>
              <a:t>i</a:t>
            </a:r>
            <a:r>
              <a:rPr lang="en-US" sz="2200">
                <a:ea typeface="+mj-lt"/>
                <a:cs typeface="+mj-lt"/>
              </a:rPr>
              <a:t> </a:t>
            </a:r>
            <a:r>
              <a:rPr lang="en-US" sz="2200" i="1">
                <a:ea typeface="+mj-lt"/>
                <a:cs typeface="+mj-lt"/>
              </a:rPr>
              <a:t>revival spirituals</a:t>
            </a:r>
            <a:r>
              <a:rPr lang="en-US" sz="2200">
                <a:ea typeface="+mj-lt"/>
                <a:cs typeface="+mj-lt"/>
              </a:rPr>
              <a:t> </a:t>
            </a:r>
            <a:r>
              <a:rPr lang="en-US" sz="2200" err="1">
                <a:ea typeface="+mj-lt"/>
                <a:cs typeface="+mj-lt"/>
              </a:rPr>
              <a:t>oraz</a:t>
            </a:r>
            <a:r>
              <a:rPr lang="en-US" sz="2200">
                <a:ea typeface="+mj-lt"/>
                <a:cs typeface="+mj-lt"/>
              </a:rPr>
              <a:t> </a:t>
            </a:r>
            <a:r>
              <a:rPr lang="en-US" sz="2200">
                <a:ea typeface="+mj-lt"/>
                <a:cs typeface="+mj-lt"/>
                <a:hlinkClick r:id="rId21"/>
              </a:rPr>
              <a:t>negro spirituals</a:t>
            </a:r>
            <a:r>
              <a:rPr lang="en-US" sz="2200">
                <a:ea typeface="+mj-lt"/>
                <a:cs typeface="+mj-lt"/>
              </a:rPr>
              <a:t>, </a:t>
            </a:r>
            <a:r>
              <a:rPr lang="en-US" sz="2200" err="1">
                <a:ea typeface="+mj-lt"/>
                <a:cs typeface="+mj-lt"/>
              </a:rPr>
              <a:t>obejmujące</a:t>
            </a:r>
            <a:r>
              <a:rPr lang="en-US" sz="2200">
                <a:ea typeface="+mj-lt"/>
                <a:cs typeface="+mj-lt"/>
              </a:rPr>
              <a:t> </a:t>
            </a:r>
            <a:r>
              <a:rPr lang="en-US" sz="2200" i="1">
                <a:ea typeface="+mj-lt"/>
                <a:cs typeface="+mj-lt"/>
              </a:rPr>
              <a:t>ring-shout</a:t>
            </a:r>
            <a:r>
              <a:rPr lang="en-US" sz="2200">
                <a:ea typeface="+mj-lt"/>
                <a:cs typeface="+mj-lt"/>
              </a:rPr>
              <a:t>, </a:t>
            </a:r>
            <a:r>
              <a:rPr lang="en-US" sz="2200" i="1">
                <a:ea typeface="+mj-lt"/>
                <a:cs typeface="+mj-lt"/>
              </a:rPr>
              <a:t>song-sermons</a:t>
            </a:r>
            <a:r>
              <a:rPr lang="en-US" sz="2200">
                <a:ea typeface="+mj-lt"/>
                <a:cs typeface="+mj-lt"/>
              </a:rPr>
              <a:t>, </a:t>
            </a:r>
            <a:r>
              <a:rPr lang="en-US" sz="2200" i="1">
                <a:ea typeface="+mj-lt"/>
                <a:cs typeface="+mj-lt"/>
              </a:rPr>
              <a:t>jubilee</a:t>
            </a:r>
            <a:r>
              <a:rPr lang="en-US" sz="2200">
                <a:ea typeface="+mj-lt"/>
                <a:cs typeface="+mj-lt"/>
              </a:rPr>
              <a:t>, </a:t>
            </a:r>
            <a:r>
              <a:rPr lang="en-US" sz="2200" i="1">
                <a:ea typeface="+mj-lt"/>
                <a:cs typeface="+mj-lt"/>
              </a:rPr>
              <a:t>spiritual mellows</a:t>
            </a:r>
            <a:r>
              <a:rPr lang="en-US" sz="2200">
                <a:ea typeface="+mj-lt"/>
                <a:cs typeface="+mj-lt"/>
              </a:rPr>
              <a:t> </a:t>
            </a:r>
            <a:r>
              <a:rPr lang="en-US" sz="2200" err="1">
                <a:ea typeface="+mj-lt"/>
                <a:cs typeface="+mj-lt"/>
              </a:rPr>
              <a:t>i</a:t>
            </a:r>
            <a:r>
              <a:rPr lang="en-US" sz="2200">
                <a:ea typeface="+mj-lt"/>
                <a:cs typeface="+mj-lt"/>
              </a:rPr>
              <a:t> </a:t>
            </a:r>
            <a:r>
              <a:rPr lang="en-US" sz="2200" i="1">
                <a:ea typeface="+mj-lt"/>
                <a:cs typeface="+mj-lt"/>
              </a:rPr>
              <a:t>gospel songs</a:t>
            </a:r>
            <a:r>
              <a:rPr lang="en-US" sz="2200">
                <a:ea typeface="+mj-lt"/>
                <a:cs typeface="+mj-lt"/>
              </a:rPr>
              <a:t>, </a:t>
            </a:r>
            <a:r>
              <a:rPr lang="en-US" sz="2200" err="1">
                <a:ea typeface="+mj-lt"/>
                <a:cs typeface="+mj-lt"/>
              </a:rPr>
              <a:t>które</a:t>
            </a:r>
            <a:r>
              <a:rPr lang="en-US" sz="2200">
                <a:ea typeface="+mj-lt"/>
                <a:cs typeface="+mj-lt"/>
              </a:rPr>
              <a:t> </a:t>
            </a:r>
            <a:r>
              <a:rPr lang="en-US" sz="2200" err="1">
                <a:ea typeface="+mj-lt"/>
                <a:cs typeface="+mj-lt"/>
              </a:rPr>
              <a:t>razem</a:t>
            </a:r>
            <a:r>
              <a:rPr lang="en-US" sz="2200">
                <a:ea typeface="+mj-lt"/>
                <a:cs typeface="+mj-lt"/>
              </a:rPr>
              <a:t> z </a:t>
            </a:r>
            <a:r>
              <a:rPr lang="en-US" sz="2200" i="1">
                <a:ea typeface="+mj-lt"/>
                <a:cs typeface="+mj-lt"/>
              </a:rPr>
              <a:t>plantation songs</a:t>
            </a:r>
            <a:r>
              <a:rPr lang="en-US" sz="2200">
                <a:ea typeface="+mj-lt"/>
                <a:cs typeface="+mj-lt"/>
              </a:rPr>
              <a:t> </a:t>
            </a:r>
            <a:r>
              <a:rPr lang="en-US" sz="2200" err="1">
                <a:ea typeface="+mj-lt"/>
                <a:cs typeface="+mj-lt"/>
              </a:rPr>
              <a:t>weszły</a:t>
            </a:r>
            <a:r>
              <a:rPr lang="en-US" sz="2200">
                <a:ea typeface="+mj-lt"/>
                <a:cs typeface="+mj-lt"/>
              </a:rPr>
              <a:t> w </a:t>
            </a:r>
            <a:r>
              <a:rPr lang="en-US" sz="2200" err="1">
                <a:ea typeface="+mj-lt"/>
                <a:cs typeface="+mj-lt"/>
              </a:rPr>
              <a:t>skład</a:t>
            </a:r>
            <a:r>
              <a:rPr lang="en-US" sz="2200">
                <a:ea typeface="+mj-lt"/>
                <a:cs typeface="+mj-lt"/>
              </a:rPr>
              <a:t> </a:t>
            </a:r>
            <a:r>
              <a:rPr lang="en-US" sz="2200" err="1">
                <a:ea typeface="+mj-lt"/>
                <a:cs typeface="+mj-lt"/>
              </a:rPr>
              <a:t>kultury</a:t>
            </a:r>
            <a:r>
              <a:rPr lang="en-US" sz="2200">
                <a:ea typeface="+mj-lt"/>
                <a:cs typeface="+mj-lt"/>
              </a:rPr>
              <a:t> </a:t>
            </a:r>
            <a:r>
              <a:rPr lang="en-US" sz="2200" err="1">
                <a:ea typeface="+mj-lt"/>
                <a:cs typeface="+mj-lt"/>
              </a:rPr>
              <a:t>tak</a:t>
            </a:r>
            <a:r>
              <a:rPr lang="en-US" sz="2200">
                <a:ea typeface="+mj-lt"/>
                <a:cs typeface="+mj-lt"/>
              </a:rPr>
              <a:t> </a:t>
            </a:r>
            <a:r>
              <a:rPr lang="en-US" sz="2200" err="1">
                <a:ea typeface="+mj-lt"/>
                <a:cs typeface="+mj-lt"/>
              </a:rPr>
              <a:t>czarnych</a:t>
            </a:r>
            <a:r>
              <a:rPr lang="en-US" sz="2200">
                <a:ea typeface="+mj-lt"/>
                <a:cs typeface="+mj-lt"/>
              </a:rPr>
              <a:t>, jak </a:t>
            </a:r>
            <a:r>
              <a:rPr lang="en-US" sz="2200" err="1">
                <a:ea typeface="+mj-lt"/>
                <a:cs typeface="+mj-lt"/>
              </a:rPr>
              <a:t>i</a:t>
            </a:r>
            <a:r>
              <a:rPr lang="en-US" sz="2200">
                <a:ea typeface="+mj-lt"/>
                <a:cs typeface="+mj-lt"/>
              </a:rPr>
              <a:t> </a:t>
            </a:r>
            <a:r>
              <a:rPr lang="en-US" sz="2200" err="1">
                <a:ea typeface="+mj-lt"/>
                <a:cs typeface="+mj-lt"/>
              </a:rPr>
              <a:t>białych</a:t>
            </a:r>
            <a:r>
              <a:rPr lang="en-US" sz="2200">
                <a:ea typeface="+mj-lt"/>
                <a:cs typeface="+mj-lt"/>
              </a:rPr>
              <a:t> </a:t>
            </a:r>
            <a:r>
              <a:rPr lang="en-US" sz="2200" err="1">
                <a:ea typeface="+mj-lt"/>
                <a:cs typeface="+mj-lt"/>
              </a:rPr>
              <a:t>Południa.melodie</a:t>
            </a:r>
            <a:r>
              <a:rPr lang="en-US" sz="2200">
                <a:ea typeface="+mj-lt"/>
                <a:cs typeface="+mj-lt"/>
              </a:rPr>
              <a:t> </a:t>
            </a:r>
            <a:r>
              <a:rPr lang="en-US" sz="2200" err="1">
                <a:ea typeface="+mj-lt"/>
                <a:cs typeface="+mj-lt"/>
              </a:rPr>
              <a:t>opracowane</a:t>
            </a:r>
            <a:r>
              <a:rPr lang="en-US" sz="2200">
                <a:ea typeface="+mj-lt"/>
                <a:cs typeface="+mj-lt"/>
              </a:rPr>
              <a:t> </a:t>
            </a:r>
            <a:r>
              <a:rPr lang="en-US" sz="2200" err="1">
                <a:ea typeface="+mj-lt"/>
                <a:cs typeface="+mj-lt"/>
              </a:rPr>
              <a:t>na</a:t>
            </a:r>
            <a:r>
              <a:rPr lang="en-US" sz="2200">
                <a:ea typeface="+mj-lt"/>
                <a:cs typeface="+mj-lt"/>
              </a:rPr>
              <a:t> </a:t>
            </a:r>
            <a:r>
              <a:rPr lang="en-US" sz="2200" err="1">
                <a:ea typeface="+mj-lt"/>
                <a:cs typeface="+mj-lt"/>
              </a:rPr>
              <a:t>wiele</a:t>
            </a:r>
            <a:r>
              <a:rPr lang="en-US" sz="2200">
                <a:ea typeface="+mj-lt"/>
                <a:cs typeface="+mj-lt"/>
              </a:rPr>
              <a:t> </a:t>
            </a:r>
            <a:r>
              <a:rPr lang="en-US" sz="2200" err="1">
                <a:ea typeface="+mj-lt"/>
                <a:cs typeface="+mj-lt"/>
              </a:rPr>
              <a:t>głosów</a:t>
            </a:r>
            <a:r>
              <a:rPr lang="en-US" sz="2200">
                <a:ea typeface="+mj-lt"/>
                <a:cs typeface="+mj-lt"/>
              </a:rPr>
              <a:t>,</a:t>
            </a:r>
            <a:endParaRPr lang="en-US" sz="2200"/>
          </a:p>
        </p:txBody>
      </p:sp>
      <p:sp>
        <p:nvSpPr>
          <p:cNvPr id="5" name="TextBox 4">
            <a:extLst>
              <a:ext uri="{FF2B5EF4-FFF2-40B4-BE49-F238E27FC236}">
                <a16:creationId xmlns:a16="http://schemas.microsoft.com/office/drawing/2014/main" id="{955D20C0-6350-49C8-B391-698830FE8ADE}"/>
              </a:ext>
            </a:extLst>
          </p:cNvPr>
          <p:cNvSpPr txBox="1"/>
          <p:nvPr/>
        </p:nvSpPr>
        <p:spPr>
          <a:xfrm>
            <a:off x="296174" y="3416060"/>
            <a:ext cx="4497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sz="2000" dirty="0">
              <a:solidFill>
                <a:srgbClr val="202122"/>
              </a:solidFill>
              <a:latin typeface="Arial"/>
              <a:cs typeface="Arial"/>
            </a:endParaRPr>
          </a:p>
        </p:txBody>
      </p:sp>
    </p:spTree>
    <p:extLst>
      <p:ext uri="{BB962C8B-B14F-4D97-AF65-F5344CB8AC3E}">
        <p14:creationId xmlns:p14="http://schemas.microsoft.com/office/powerpoint/2010/main" val="341468008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BD1C247-1E5B-4399-87F8-31C532F0A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D3F0F311-CB15-4C1D-937F-8DBB429D8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E6F70DE8-A2A4-4336-A602-73036FEDC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62485-9D64-4F39-AEEE-E5B7418E7A82}"/>
              </a:ext>
            </a:extLst>
          </p:cNvPr>
          <p:cNvSpPr>
            <a:spLocks noGrp="1"/>
          </p:cNvSpPr>
          <p:nvPr>
            <p:ph type="title"/>
          </p:nvPr>
        </p:nvSpPr>
        <p:spPr>
          <a:xfrm>
            <a:off x="1157027" y="1371600"/>
            <a:ext cx="3702052" cy="4114800"/>
          </a:xfrm>
        </p:spPr>
        <p:txBody>
          <a:bodyPr anchor="ctr">
            <a:normAutofit/>
          </a:bodyPr>
          <a:lstStyle/>
          <a:p>
            <a:pPr algn="ctr"/>
            <a:endParaRPr lang="en-US"/>
          </a:p>
          <a:p>
            <a:r>
              <a:rPr lang="en-US" dirty="0" err="1"/>
              <a:t>Rozwój</a:t>
            </a:r>
            <a:r>
              <a:rPr lang="en-US" dirty="0"/>
              <a:t> </a:t>
            </a:r>
            <a:r>
              <a:rPr lang="en-US" dirty="0" err="1"/>
              <a:t>jazzu</a:t>
            </a:r>
            <a:endParaRPr lang="en-US"/>
          </a:p>
          <a:p>
            <a:endParaRPr lang="en-US" dirty="0"/>
          </a:p>
        </p:txBody>
      </p:sp>
      <p:sp>
        <p:nvSpPr>
          <p:cNvPr id="14" name="Rectangle 13">
            <a:extLst>
              <a:ext uri="{FF2B5EF4-FFF2-40B4-BE49-F238E27FC236}">
                <a16:creationId xmlns:a16="http://schemas.microsoft.com/office/drawing/2014/main" id="{0BC37474-18AF-4624-880A-2ACF6A6507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0DB541-5347-488C-8CB1-E2300AE7D7CF}"/>
              </a:ext>
            </a:extLst>
          </p:cNvPr>
          <p:cNvSpPr>
            <a:spLocks noGrp="1"/>
          </p:cNvSpPr>
          <p:nvPr>
            <p:ph idx="1"/>
          </p:nvPr>
        </p:nvSpPr>
        <p:spPr>
          <a:xfrm>
            <a:off x="6781800" y="520995"/>
            <a:ext cx="4724400" cy="5858539"/>
          </a:xfrm>
        </p:spPr>
        <p:txBody>
          <a:bodyPr vert="horz" lIns="91440" tIns="45720" rIns="91440" bIns="45720" rtlCol="0" anchor="ctr">
            <a:noAutofit/>
          </a:bodyPr>
          <a:lstStyle/>
          <a:p>
            <a:r>
              <a:rPr lang="en-US" sz="2000" dirty="0" err="1">
                <a:ea typeface="+mj-lt"/>
                <a:cs typeface="+mj-lt"/>
              </a:rPr>
              <a:t>Początkowa</a:t>
            </a:r>
            <a:r>
              <a:rPr lang="en-US" sz="2000" dirty="0">
                <a:ea typeface="+mj-lt"/>
                <a:cs typeface="+mj-lt"/>
              </a:rPr>
              <a:t> </a:t>
            </a:r>
            <a:r>
              <a:rPr lang="en-US" sz="2000" dirty="0" err="1">
                <a:ea typeface="+mj-lt"/>
                <a:cs typeface="+mj-lt"/>
              </a:rPr>
              <a:t>faza</a:t>
            </a:r>
            <a:r>
              <a:rPr lang="en-US" sz="2000" dirty="0">
                <a:ea typeface="+mj-lt"/>
                <a:cs typeface="+mj-lt"/>
              </a:rPr>
              <a:t> </a:t>
            </a:r>
            <a:r>
              <a:rPr lang="en-US" sz="2000" dirty="0" err="1">
                <a:ea typeface="+mj-lt"/>
                <a:cs typeface="+mj-lt"/>
              </a:rPr>
              <a:t>rozwoju</a:t>
            </a:r>
            <a:r>
              <a:rPr lang="en-US" sz="2000" dirty="0">
                <a:ea typeface="+mj-lt"/>
                <a:cs typeface="+mj-lt"/>
              </a:rPr>
              <a:t> </a:t>
            </a:r>
            <a:r>
              <a:rPr lang="en-US" sz="2000" i="1" dirty="0" err="1">
                <a:ea typeface="+mj-lt"/>
                <a:cs typeface="+mj-lt"/>
              </a:rPr>
              <a:t>jazzu</a:t>
            </a:r>
            <a:r>
              <a:rPr lang="en-US" sz="2000" dirty="0">
                <a:ea typeface="+mj-lt"/>
                <a:cs typeface="+mj-lt"/>
              </a:rPr>
              <a:t> </a:t>
            </a:r>
            <a:r>
              <a:rPr lang="en-US" sz="2000" dirty="0" err="1">
                <a:ea typeface="+mj-lt"/>
                <a:cs typeface="+mj-lt"/>
              </a:rPr>
              <a:t>wiąże</a:t>
            </a:r>
            <a:r>
              <a:rPr lang="en-US" sz="2000" dirty="0">
                <a:ea typeface="+mj-lt"/>
                <a:cs typeface="+mj-lt"/>
              </a:rPr>
              <a:t> </a:t>
            </a:r>
            <a:r>
              <a:rPr lang="en-US" sz="2000" dirty="0" err="1">
                <a:ea typeface="+mj-lt"/>
                <a:cs typeface="+mj-lt"/>
              </a:rPr>
              <a:t>się</a:t>
            </a:r>
            <a:r>
              <a:rPr lang="en-US" sz="2000" dirty="0">
                <a:ea typeface="+mj-lt"/>
                <a:cs typeface="+mj-lt"/>
              </a:rPr>
              <a:t> z </a:t>
            </a:r>
            <a:r>
              <a:rPr lang="en-US" sz="2000" dirty="0" err="1">
                <a:ea typeface="+mj-lt"/>
                <a:cs typeface="+mj-lt"/>
              </a:rPr>
              <a:t>Nowym</a:t>
            </a:r>
            <a:r>
              <a:rPr lang="en-US" sz="2000" dirty="0">
                <a:ea typeface="+mj-lt"/>
                <a:cs typeface="+mj-lt"/>
              </a:rPr>
              <a:t> </a:t>
            </a:r>
            <a:r>
              <a:rPr lang="en-US" sz="2000" dirty="0" err="1">
                <a:ea typeface="+mj-lt"/>
                <a:cs typeface="+mj-lt"/>
              </a:rPr>
              <a:t>Orleanem</a:t>
            </a:r>
            <a:r>
              <a:rPr lang="en-US" sz="2000" dirty="0">
                <a:ea typeface="+mj-lt"/>
                <a:cs typeface="+mj-lt"/>
              </a:rPr>
              <a:t>, </a:t>
            </a:r>
            <a:r>
              <a:rPr lang="en-US" sz="2000" dirty="0" err="1">
                <a:ea typeface="+mj-lt"/>
                <a:cs typeface="+mj-lt"/>
              </a:rPr>
              <a:t>miastem</a:t>
            </a:r>
            <a:r>
              <a:rPr lang="en-US" sz="2000" dirty="0">
                <a:ea typeface="+mj-lt"/>
                <a:cs typeface="+mj-lt"/>
              </a:rPr>
              <a:t> o </a:t>
            </a:r>
            <a:r>
              <a:rPr lang="en-US" sz="2000" dirty="0" err="1">
                <a:ea typeface="+mj-lt"/>
                <a:cs typeface="+mj-lt"/>
              </a:rPr>
              <a:t>bogatej</a:t>
            </a:r>
            <a:r>
              <a:rPr lang="en-US" sz="2000" dirty="0">
                <a:ea typeface="+mj-lt"/>
                <a:cs typeface="+mj-lt"/>
              </a:rPr>
              <a:t> </a:t>
            </a:r>
            <a:r>
              <a:rPr lang="en-US" sz="2000" dirty="0" err="1">
                <a:ea typeface="+mj-lt"/>
                <a:cs typeface="+mj-lt"/>
              </a:rPr>
              <a:t>tradycji</a:t>
            </a:r>
            <a:r>
              <a:rPr lang="en-US" sz="2000" dirty="0">
                <a:ea typeface="+mj-lt"/>
                <a:cs typeface="+mj-lt"/>
              </a:rPr>
              <a:t> </a:t>
            </a:r>
            <a:r>
              <a:rPr lang="en-US" sz="2000" dirty="0" err="1">
                <a:ea typeface="+mj-lt"/>
                <a:cs typeface="+mj-lt"/>
              </a:rPr>
              <a:t>muzycznej</a:t>
            </a:r>
            <a:r>
              <a:rPr lang="en-US" sz="2000" dirty="0">
                <a:ea typeface="+mj-lt"/>
                <a:cs typeface="+mj-lt"/>
              </a:rPr>
              <a:t>. </a:t>
            </a:r>
            <a:r>
              <a:rPr lang="en-US" sz="2000" dirty="0" err="1">
                <a:ea typeface="+mj-lt"/>
                <a:cs typeface="+mj-lt"/>
              </a:rPr>
              <a:t>Stamtąd</a:t>
            </a:r>
            <a:r>
              <a:rPr lang="en-US" sz="2000" dirty="0">
                <a:ea typeface="+mj-lt"/>
                <a:cs typeface="+mj-lt"/>
              </a:rPr>
              <a:t> </a:t>
            </a:r>
            <a:r>
              <a:rPr lang="en-US" sz="2000" dirty="0" err="1">
                <a:ea typeface="+mj-lt"/>
                <a:cs typeface="+mj-lt"/>
              </a:rPr>
              <a:t>pochodził</a:t>
            </a:r>
            <a:r>
              <a:rPr lang="en-US" sz="2000" dirty="0">
                <a:ea typeface="+mj-lt"/>
                <a:cs typeface="+mj-lt"/>
              </a:rPr>
              <a:t> </a:t>
            </a:r>
            <a:r>
              <a:rPr lang="en-US" sz="2000" dirty="0" err="1">
                <a:ea typeface="+mj-lt"/>
                <a:cs typeface="+mj-lt"/>
              </a:rPr>
              <a:t>jeden</a:t>
            </a:r>
            <a:r>
              <a:rPr lang="en-US" sz="2000" dirty="0">
                <a:ea typeface="+mj-lt"/>
                <a:cs typeface="+mj-lt"/>
              </a:rPr>
              <a:t> z </a:t>
            </a:r>
            <a:r>
              <a:rPr lang="en-US" sz="2000" dirty="0" err="1">
                <a:ea typeface="+mj-lt"/>
                <a:cs typeface="+mj-lt"/>
              </a:rPr>
              <a:t>najbardziej</a:t>
            </a:r>
            <a:r>
              <a:rPr lang="en-US" sz="2000" dirty="0">
                <a:ea typeface="+mj-lt"/>
                <a:cs typeface="+mj-lt"/>
              </a:rPr>
              <a:t> </a:t>
            </a:r>
            <a:r>
              <a:rPr lang="en-US" sz="2000" dirty="0" err="1">
                <a:ea typeface="+mj-lt"/>
                <a:cs typeface="+mj-lt"/>
              </a:rPr>
              <a:t>rozpoznawalnych</a:t>
            </a:r>
            <a:r>
              <a:rPr lang="en-US" sz="2000" dirty="0">
                <a:ea typeface="+mj-lt"/>
                <a:cs typeface="+mj-lt"/>
              </a:rPr>
              <a:t> </a:t>
            </a:r>
            <a:r>
              <a:rPr lang="en-US" sz="2000" dirty="0" err="1">
                <a:ea typeface="+mj-lt"/>
                <a:cs typeface="+mj-lt"/>
              </a:rPr>
              <a:t>muzyków</a:t>
            </a:r>
            <a:r>
              <a:rPr lang="en-US" sz="2000" dirty="0">
                <a:ea typeface="+mj-lt"/>
                <a:cs typeface="+mj-lt"/>
              </a:rPr>
              <a:t> </a:t>
            </a:r>
            <a:r>
              <a:rPr lang="en-US" sz="2000" dirty="0" err="1">
                <a:ea typeface="+mj-lt"/>
                <a:cs typeface="+mj-lt"/>
              </a:rPr>
              <a:t>tego</a:t>
            </a:r>
            <a:r>
              <a:rPr lang="en-US" sz="2000" dirty="0">
                <a:ea typeface="+mj-lt"/>
                <a:cs typeface="+mj-lt"/>
              </a:rPr>
              <a:t> </a:t>
            </a:r>
            <a:r>
              <a:rPr lang="en-US" sz="2000" dirty="0" err="1">
                <a:ea typeface="+mj-lt"/>
                <a:cs typeface="+mj-lt"/>
              </a:rPr>
              <a:t>gatunku</a:t>
            </a:r>
            <a:r>
              <a:rPr lang="en-US" sz="2000" dirty="0">
                <a:ea typeface="+mj-lt"/>
                <a:cs typeface="+mj-lt"/>
              </a:rPr>
              <a:t>, </a:t>
            </a:r>
            <a:r>
              <a:rPr lang="en-US" sz="2000" dirty="0" err="1">
                <a:ea typeface="+mj-lt"/>
                <a:cs typeface="+mj-lt"/>
              </a:rPr>
              <a:t>który</a:t>
            </a:r>
            <a:r>
              <a:rPr lang="en-US" sz="2000" dirty="0">
                <a:ea typeface="+mj-lt"/>
                <a:cs typeface="+mj-lt"/>
              </a:rPr>
              <a:t> </a:t>
            </a:r>
            <a:r>
              <a:rPr lang="en-US" sz="2000" dirty="0" err="1">
                <a:ea typeface="+mj-lt"/>
                <a:cs typeface="+mj-lt"/>
              </a:rPr>
              <a:t>upowszechnił</a:t>
            </a:r>
            <a:r>
              <a:rPr lang="en-US" sz="2000" dirty="0">
                <a:ea typeface="+mj-lt"/>
                <a:cs typeface="+mj-lt"/>
              </a:rPr>
              <a:t> jazz </a:t>
            </a:r>
            <a:r>
              <a:rPr lang="en-US" sz="2000" dirty="0" err="1">
                <a:ea typeface="+mj-lt"/>
                <a:cs typeface="+mj-lt"/>
              </a:rPr>
              <a:t>na</a:t>
            </a:r>
            <a:r>
              <a:rPr lang="en-US" sz="2000" dirty="0">
                <a:ea typeface="+mj-lt"/>
                <a:cs typeface="+mj-lt"/>
              </a:rPr>
              <a:t> </a:t>
            </a:r>
            <a:r>
              <a:rPr lang="en-US" sz="2000" dirty="0" err="1">
                <a:ea typeface="+mj-lt"/>
                <a:cs typeface="+mj-lt"/>
              </a:rPr>
              <a:t>całym</a:t>
            </a:r>
            <a:r>
              <a:rPr lang="en-US" sz="2000" dirty="0">
                <a:ea typeface="+mj-lt"/>
                <a:cs typeface="+mj-lt"/>
              </a:rPr>
              <a:t> </a:t>
            </a:r>
            <a:r>
              <a:rPr lang="en-US" sz="2000" dirty="0" err="1">
                <a:ea typeface="+mj-lt"/>
                <a:cs typeface="+mj-lt"/>
              </a:rPr>
              <a:t>świecie</a:t>
            </a:r>
            <a:r>
              <a:rPr lang="en-US" sz="2000" dirty="0">
                <a:ea typeface="+mj-lt"/>
                <a:cs typeface="+mj-lt"/>
              </a:rPr>
              <a:t>: </a:t>
            </a:r>
            <a:r>
              <a:rPr lang="en-US" sz="2000" dirty="0" err="1">
                <a:ea typeface="+mj-lt"/>
                <a:cs typeface="+mj-lt"/>
              </a:rPr>
              <a:t>wokalista</a:t>
            </a:r>
            <a:r>
              <a:rPr lang="en-US" sz="2000" dirty="0">
                <a:ea typeface="+mj-lt"/>
                <a:cs typeface="+mj-lt"/>
              </a:rPr>
              <a:t> </a:t>
            </a:r>
            <a:r>
              <a:rPr lang="en-US" sz="2000" dirty="0" err="1">
                <a:ea typeface="+mj-lt"/>
                <a:cs typeface="+mj-lt"/>
              </a:rPr>
              <a:t>i</a:t>
            </a:r>
            <a:r>
              <a:rPr lang="en-US" sz="2000" dirty="0">
                <a:ea typeface="+mj-lt"/>
                <a:cs typeface="+mj-lt"/>
              </a:rPr>
              <a:t> </a:t>
            </a:r>
            <a:r>
              <a:rPr lang="en-US" sz="2000" dirty="0" err="1">
                <a:ea typeface="+mj-lt"/>
                <a:cs typeface="+mj-lt"/>
              </a:rPr>
              <a:t>trębacz</a:t>
            </a:r>
            <a:r>
              <a:rPr lang="en-US" sz="2000" dirty="0">
                <a:ea typeface="+mj-lt"/>
                <a:cs typeface="+mj-lt"/>
              </a:rPr>
              <a:t> </a:t>
            </a:r>
            <a:r>
              <a:rPr lang="en-US" sz="2000" dirty="0">
                <a:ea typeface="+mj-lt"/>
                <a:cs typeface="+mj-lt"/>
                <a:hlinkClick r:id="rId2"/>
              </a:rPr>
              <a:t>Louis Armstrong</a:t>
            </a:r>
            <a:r>
              <a:rPr lang="en-US" sz="2000" dirty="0">
                <a:ea typeface="+mj-lt"/>
                <a:cs typeface="+mj-lt"/>
              </a:rPr>
              <a:t>.</a:t>
            </a:r>
            <a:endParaRPr lang="en-US" sz="2000" dirty="0"/>
          </a:p>
          <a:p>
            <a:r>
              <a:rPr lang="en-US" sz="2000" dirty="0" err="1">
                <a:ea typeface="+mj-lt"/>
                <a:cs typeface="+mj-lt"/>
              </a:rPr>
              <a:t>Można</a:t>
            </a:r>
            <a:r>
              <a:rPr lang="en-US" sz="2000" dirty="0">
                <a:ea typeface="+mj-lt"/>
                <a:cs typeface="+mj-lt"/>
              </a:rPr>
              <a:t> </a:t>
            </a:r>
            <a:r>
              <a:rPr lang="en-US" sz="2000" dirty="0" err="1">
                <a:ea typeface="+mj-lt"/>
                <a:cs typeface="+mj-lt"/>
              </a:rPr>
              <a:t>wyróżnić</a:t>
            </a:r>
            <a:r>
              <a:rPr lang="en-US" sz="2000" dirty="0">
                <a:ea typeface="+mj-lt"/>
                <a:cs typeface="+mj-lt"/>
              </a:rPr>
              <a:t> </a:t>
            </a:r>
            <a:r>
              <a:rPr lang="en-US" sz="2000" dirty="0" err="1">
                <a:ea typeface="+mj-lt"/>
                <a:cs typeface="+mj-lt"/>
              </a:rPr>
              <a:t>kilka</a:t>
            </a:r>
            <a:r>
              <a:rPr lang="en-US" sz="2000" dirty="0">
                <a:ea typeface="+mj-lt"/>
                <a:cs typeface="+mj-lt"/>
              </a:rPr>
              <a:t> </a:t>
            </a:r>
            <a:r>
              <a:rPr lang="en-US" sz="2000" dirty="0" err="1">
                <a:ea typeface="+mj-lt"/>
                <a:cs typeface="+mj-lt"/>
              </a:rPr>
              <a:t>podstawowych</a:t>
            </a:r>
            <a:r>
              <a:rPr lang="en-US" sz="2000" dirty="0">
                <a:ea typeface="+mj-lt"/>
                <a:cs typeface="+mj-lt"/>
              </a:rPr>
              <a:t> </a:t>
            </a:r>
            <a:r>
              <a:rPr lang="en-US" sz="2000" dirty="0" err="1">
                <a:ea typeface="+mj-lt"/>
                <a:cs typeface="+mj-lt"/>
              </a:rPr>
              <a:t>okresów</a:t>
            </a:r>
            <a:r>
              <a:rPr lang="en-US" sz="2000" dirty="0">
                <a:ea typeface="+mj-lt"/>
                <a:cs typeface="+mj-lt"/>
              </a:rPr>
              <a:t> </a:t>
            </a:r>
            <a:r>
              <a:rPr lang="en-US" sz="2000" dirty="0" err="1">
                <a:ea typeface="+mj-lt"/>
                <a:cs typeface="+mj-lt"/>
              </a:rPr>
              <a:t>stylistycznych</a:t>
            </a:r>
            <a:r>
              <a:rPr lang="en-US" sz="2000" dirty="0">
                <a:ea typeface="+mj-lt"/>
                <a:cs typeface="+mj-lt"/>
              </a:rPr>
              <a:t> w </a:t>
            </a:r>
            <a:r>
              <a:rPr lang="en-US" sz="2000" dirty="0" err="1">
                <a:ea typeface="+mj-lt"/>
                <a:cs typeface="+mj-lt"/>
              </a:rPr>
              <a:t>historii</a:t>
            </a:r>
            <a:r>
              <a:rPr lang="en-US" sz="2000" dirty="0">
                <a:ea typeface="+mj-lt"/>
                <a:cs typeface="+mj-lt"/>
              </a:rPr>
              <a:t> </a:t>
            </a:r>
            <a:r>
              <a:rPr lang="en-US" sz="2000" dirty="0" err="1">
                <a:ea typeface="+mj-lt"/>
                <a:cs typeface="+mj-lt"/>
              </a:rPr>
              <a:t>jazzu</a:t>
            </a:r>
            <a:r>
              <a:rPr lang="en-US" sz="2000" dirty="0">
                <a:ea typeface="+mj-lt"/>
                <a:cs typeface="+mj-lt"/>
              </a:rPr>
              <a:t>: </a:t>
            </a:r>
            <a:r>
              <a:rPr lang="en-US" sz="2000" i="1" dirty="0">
                <a:ea typeface="+mj-lt"/>
                <a:cs typeface="+mj-lt"/>
                <a:hlinkClick r:id="rId3"/>
              </a:rPr>
              <a:t>dixieland</a:t>
            </a:r>
            <a:r>
              <a:rPr lang="en-US" sz="2000" dirty="0">
                <a:ea typeface="+mj-lt"/>
                <a:cs typeface="+mj-lt"/>
              </a:rPr>
              <a:t> (ok. </a:t>
            </a:r>
            <a:r>
              <a:rPr lang="en-US" sz="2000" dirty="0">
                <a:ea typeface="+mj-lt"/>
                <a:cs typeface="+mj-lt"/>
                <a:hlinkClick r:id="rId4"/>
              </a:rPr>
              <a:t>1910</a:t>
            </a:r>
            <a:r>
              <a:rPr lang="en-US" sz="2000" dirty="0">
                <a:ea typeface="+mj-lt"/>
                <a:cs typeface="+mj-lt"/>
              </a:rPr>
              <a:t>), </a:t>
            </a:r>
            <a:r>
              <a:rPr lang="en-US" sz="2000" dirty="0">
                <a:ea typeface="+mj-lt"/>
                <a:cs typeface="+mj-lt"/>
                <a:hlinkClick r:id="rId5"/>
              </a:rPr>
              <a:t>jazz chicagowski</a:t>
            </a:r>
            <a:r>
              <a:rPr lang="en-US" sz="2000" dirty="0">
                <a:ea typeface="+mj-lt"/>
                <a:cs typeface="+mj-lt"/>
              </a:rPr>
              <a:t> (</a:t>
            </a:r>
            <a:r>
              <a:rPr lang="en-US" sz="2000" dirty="0">
                <a:ea typeface="+mj-lt"/>
                <a:cs typeface="+mj-lt"/>
                <a:hlinkClick r:id="rId6"/>
              </a:rPr>
              <a:t>lata 20.</a:t>
            </a:r>
            <a:r>
              <a:rPr lang="en-US" sz="2000" dirty="0">
                <a:ea typeface="+mj-lt"/>
                <a:cs typeface="+mj-lt"/>
              </a:rPr>
              <a:t>), </a:t>
            </a:r>
            <a:r>
              <a:rPr lang="en-US" sz="2000" i="1" dirty="0">
                <a:ea typeface="+mj-lt"/>
                <a:cs typeface="+mj-lt"/>
                <a:hlinkClick r:id="rId7"/>
              </a:rPr>
              <a:t>swing</a:t>
            </a:r>
            <a:r>
              <a:rPr lang="en-US" sz="2000" dirty="0">
                <a:ea typeface="+mj-lt"/>
                <a:cs typeface="+mj-lt"/>
              </a:rPr>
              <a:t> (</a:t>
            </a:r>
            <a:r>
              <a:rPr lang="en-US" sz="2000" dirty="0">
                <a:ea typeface="+mj-lt"/>
                <a:cs typeface="+mj-lt"/>
                <a:hlinkClick r:id="rId8"/>
              </a:rPr>
              <a:t>lata 30.</a:t>
            </a:r>
            <a:r>
              <a:rPr lang="en-US" sz="2000" dirty="0">
                <a:ea typeface="+mj-lt"/>
                <a:cs typeface="+mj-lt"/>
              </a:rPr>
              <a:t>, </a:t>
            </a:r>
            <a:r>
              <a:rPr lang="en-US" sz="2000" dirty="0" err="1">
                <a:ea typeface="+mj-lt"/>
                <a:cs typeface="+mj-lt"/>
              </a:rPr>
              <a:t>szczególnie</a:t>
            </a:r>
            <a:r>
              <a:rPr lang="en-US" sz="2000" dirty="0">
                <a:ea typeface="+mj-lt"/>
                <a:cs typeface="+mj-lt"/>
              </a:rPr>
              <a:t> po </a:t>
            </a:r>
            <a:r>
              <a:rPr lang="en-US" sz="2000" dirty="0">
                <a:ea typeface="+mj-lt"/>
                <a:cs typeface="+mj-lt"/>
                <a:hlinkClick r:id="rId9"/>
              </a:rPr>
              <a:t>1935</a:t>
            </a:r>
            <a:r>
              <a:rPr lang="en-US" sz="2000" dirty="0">
                <a:ea typeface="+mj-lt"/>
                <a:cs typeface="+mj-lt"/>
              </a:rPr>
              <a:t> </a:t>
            </a:r>
            <a:r>
              <a:rPr lang="en-US" sz="2000" dirty="0" err="1">
                <a:ea typeface="+mj-lt"/>
                <a:cs typeface="+mj-lt"/>
              </a:rPr>
              <a:t>roku</a:t>
            </a:r>
            <a:r>
              <a:rPr lang="en-US" sz="2000" dirty="0">
                <a:ea typeface="+mj-lt"/>
                <a:cs typeface="+mj-lt"/>
              </a:rPr>
              <a:t>), </a:t>
            </a:r>
            <a:r>
              <a:rPr lang="en-US" sz="2000" i="1" dirty="0">
                <a:ea typeface="+mj-lt"/>
                <a:cs typeface="+mj-lt"/>
                <a:hlinkClick r:id="rId10"/>
              </a:rPr>
              <a:t>bebop</a:t>
            </a:r>
            <a:r>
              <a:rPr lang="en-US" sz="2000" dirty="0">
                <a:ea typeface="+mj-lt"/>
                <a:cs typeface="+mj-lt"/>
              </a:rPr>
              <a:t> (</a:t>
            </a:r>
            <a:r>
              <a:rPr lang="en-US" sz="2000" dirty="0">
                <a:ea typeface="+mj-lt"/>
                <a:cs typeface="+mj-lt"/>
                <a:hlinkClick r:id="rId11"/>
              </a:rPr>
              <a:t>lata 40.</a:t>
            </a:r>
            <a:r>
              <a:rPr lang="en-US" sz="2000" dirty="0">
                <a:ea typeface="+mj-lt"/>
                <a:cs typeface="+mj-lt"/>
              </a:rPr>
              <a:t>), </a:t>
            </a:r>
            <a:r>
              <a:rPr lang="en-US" sz="2000" i="1" dirty="0">
                <a:ea typeface="+mj-lt"/>
                <a:cs typeface="+mj-lt"/>
                <a:hlinkClick r:id="rId12"/>
              </a:rPr>
              <a:t>cool-jazz</a:t>
            </a:r>
            <a:r>
              <a:rPr lang="en-US" sz="2000" dirty="0">
                <a:ea typeface="+mj-lt"/>
                <a:cs typeface="+mj-lt"/>
              </a:rPr>
              <a:t> </a:t>
            </a:r>
            <a:r>
              <a:rPr lang="en-US" sz="2000" dirty="0" err="1">
                <a:ea typeface="+mj-lt"/>
                <a:cs typeface="+mj-lt"/>
              </a:rPr>
              <a:t>i</a:t>
            </a:r>
            <a:r>
              <a:rPr lang="en-US" sz="2000" dirty="0">
                <a:ea typeface="+mj-lt"/>
                <a:cs typeface="+mj-lt"/>
              </a:rPr>
              <a:t> </a:t>
            </a:r>
            <a:r>
              <a:rPr lang="en-US" sz="2000" i="1" dirty="0">
                <a:ea typeface="+mj-lt"/>
                <a:cs typeface="+mj-lt"/>
                <a:hlinkClick r:id="rId13"/>
              </a:rPr>
              <a:t>hard bop</a:t>
            </a:r>
            <a:r>
              <a:rPr lang="en-US" sz="2000" dirty="0">
                <a:ea typeface="+mj-lt"/>
                <a:cs typeface="+mj-lt"/>
              </a:rPr>
              <a:t> (</a:t>
            </a:r>
            <a:r>
              <a:rPr lang="en-US" sz="2000" dirty="0">
                <a:ea typeface="+mj-lt"/>
                <a:cs typeface="+mj-lt"/>
                <a:hlinkClick r:id="rId14"/>
              </a:rPr>
              <a:t>lata 50.</a:t>
            </a:r>
            <a:r>
              <a:rPr lang="en-US" sz="2000" dirty="0">
                <a:ea typeface="+mj-lt"/>
                <a:cs typeface="+mj-lt"/>
              </a:rPr>
              <a:t>), </a:t>
            </a:r>
            <a:r>
              <a:rPr lang="en-US" sz="2000" i="1" dirty="0">
                <a:ea typeface="+mj-lt"/>
                <a:cs typeface="+mj-lt"/>
                <a:hlinkClick r:id="rId15"/>
              </a:rPr>
              <a:t>free jazz</a:t>
            </a:r>
            <a:r>
              <a:rPr lang="en-US" sz="2000" dirty="0">
                <a:ea typeface="+mj-lt"/>
                <a:cs typeface="+mj-lt"/>
              </a:rPr>
              <a:t> (</a:t>
            </a:r>
            <a:r>
              <a:rPr lang="en-US" sz="2000" dirty="0">
                <a:ea typeface="+mj-lt"/>
                <a:cs typeface="+mj-lt"/>
                <a:hlinkClick r:id="rId16"/>
              </a:rPr>
              <a:t>lata 60.</a:t>
            </a:r>
            <a:r>
              <a:rPr lang="en-US" sz="2000" dirty="0">
                <a:ea typeface="+mj-lt"/>
                <a:cs typeface="+mj-lt"/>
              </a:rPr>
              <a:t>). W </a:t>
            </a:r>
            <a:r>
              <a:rPr lang="en-US" sz="2000" dirty="0" err="1">
                <a:ea typeface="+mj-lt"/>
                <a:cs typeface="+mj-lt"/>
              </a:rPr>
              <a:t>obrębie</a:t>
            </a:r>
            <a:r>
              <a:rPr lang="en-US" sz="2000" dirty="0">
                <a:ea typeface="+mj-lt"/>
                <a:cs typeface="+mj-lt"/>
              </a:rPr>
              <a:t> </a:t>
            </a:r>
            <a:r>
              <a:rPr lang="en-US" sz="2000" dirty="0" err="1">
                <a:ea typeface="+mj-lt"/>
                <a:cs typeface="+mj-lt"/>
              </a:rPr>
              <a:t>tych</a:t>
            </a:r>
            <a:r>
              <a:rPr lang="en-US" sz="2000" dirty="0">
                <a:ea typeface="+mj-lt"/>
                <a:cs typeface="+mj-lt"/>
              </a:rPr>
              <a:t> </a:t>
            </a:r>
            <a:r>
              <a:rPr lang="en-US" sz="2000" dirty="0" err="1">
                <a:ea typeface="+mj-lt"/>
                <a:cs typeface="+mj-lt"/>
              </a:rPr>
              <a:t>przemian</a:t>
            </a:r>
            <a:r>
              <a:rPr lang="en-US" sz="2000" dirty="0">
                <a:ea typeface="+mj-lt"/>
                <a:cs typeface="+mj-lt"/>
              </a:rPr>
              <a:t> </a:t>
            </a:r>
            <a:r>
              <a:rPr lang="en-US" sz="2000" dirty="0" err="1">
                <a:ea typeface="+mj-lt"/>
                <a:cs typeface="+mj-lt"/>
              </a:rPr>
              <a:t>stylowych</a:t>
            </a:r>
            <a:r>
              <a:rPr lang="en-US" sz="2000" dirty="0">
                <a:ea typeface="+mj-lt"/>
                <a:cs typeface="+mj-lt"/>
              </a:rPr>
              <a:t> </a:t>
            </a:r>
            <a:r>
              <a:rPr lang="en-US" sz="2000" dirty="0" err="1">
                <a:ea typeface="+mj-lt"/>
                <a:cs typeface="+mj-lt"/>
              </a:rPr>
              <a:t>nastąpiło</a:t>
            </a:r>
            <a:r>
              <a:rPr lang="en-US" sz="2000" dirty="0">
                <a:ea typeface="+mj-lt"/>
                <a:cs typeface="+mj-lt"/>
              </a:rPr>
              <a:t> </a:t>
            </a:r>
            <a:r>
              <a:rPr lang="en-US" sz="2000" dirty="0" err="1">
                <a:ea typeface="+mj-lt"/>
                <a:cs typeface="+mj-lt"/>
              </a:rPr>
              <a:t>przejście</a:t>
            </a:r>
            <a:r>
              <a:rPr lang="en-US" sz="2000" dirty="0">
                <a:ea typeface="+mj-lt"/>
                <a:cs typeface="+mj-lt"/>
              </a:rPr>
              <a:t> od </a:t>
            </a:r>
            <a:r>
              <a:rPr lang="en-US" sz="2000" dirty="0" err="1">
                <a:ea typeface="+mj-lt"/>
                <a:cs typeface="+mj-lt"/>
              </a:rPr>
              <a:t>polifonii</a:t>
            </a:r>
            <a:r>
              <a:rPr lang="en-US" sz="2000" dirty="0">
                <a:ea typeface="+mj-lt"/>
                <a:cs typeface="+mj-lt"/>
              </a:rPr>
              <a:t> (jazz </a:t>
            </a:r>
            <a:r>
              <a:rPr lang="en-US" sz="2000" dirty="0" err="1">
                <a:ea typeface="+mj-lt"/>
                <a:cs typeface="+mj-lt"/>
              </a:rPr>
              <a:t>nowoorleański</a:t>
            </a:r>
            <a:r>
              <a:rPr lang="en-US" sz="2000" dirty="0">
                <a:ea typeface="+mj-lt"/>
                <a:cs typeface="+mj-lt"/>
              </a:rPr>
              <a:t>, </a:t>
            </a:r>
            <a:r>
              <a:rPr lang="en-US" sz="2000" dirty="0" err="1">
                <a:ea typeface="+mj-lt"/>
                <a:cs typeface="+mj-lt"/>
              </a:rPr>
              <a:t>dixieland</a:t>
            </a:r>
            <a:r>
              <a:rPr lang="en-US" sz="2000" dirty="0">
                <a:ea typeface="+mj-lt"/>
                <a:cs typeface="+mj-lt"/>
              </a:rPr>
              <a:t>, jazz </a:t>
            </a:r>
            <a:r>
              <a:rPr lang="en-US" sz="2000" dirty="0" err="1">
                <a:ea typeface="+mj-lt"/>
                <a:cs typeface="+mj-lt"/>
              </a:rPr>
              <a:t>chicagowski</a:t>
            </a:r>
            <a:r>
              <a:rPr lang="en-US" sz="2000" dirty="0">
                <a:ea typeface="+mj-lt"/>
                <a:cs typeface="+mj-lt"/>
              </a:rPr>
              <a:t>) </a:t>
            </a:r>
            <a:r>
              <a:rPr lang="en-US" sz="2000" dirty="0" err="1">
                <a:ea typeface="+mj-lt"/>
                <a:cs typeface="+mj-lt"/>
              </a:rPr>
              <a:t>poprzez</a:t>
            </a:r>
            <a:r>
              <a:rPr lang="en-US" sz="2000" dirty="0">
                <a:ea typeface="+mj-lt"/>
                <a:cs typeface="+mj-lt"/>
              </a:rPr>
              <a:t> jazz </a:t>
            </a:r>
            <a:r>
              <a:rPr lang="en-US" sz="2000" dirty="0" err="1">
                <a:ea typeface="+mj-lt"/>
                <a:cs typeface="+mj-lt"/>
              </a:rPr>
              <a:t>symfoniczny</a:t>
            </a:r>
            <a:r>
              <a:rPr lang="en-US" sz="2000" dirty="0">
                <a:ea typeface="+mj-lt"/>
                <a:cs typeface="+mj-lt"/>
              </a:rPr>
              <a:t> </a:t>
            </a:r>
            <a:r>
              <a:rPr lang="en-US" sz="2000" dirty="0" err="1">
                <a:ea typeface="+mj-lt"/>
                <a:cs typeface="+mj-lt"/>
              </a:rPr>
              <a:t>i</a:t>
            </a:r>
            <a:r>
              <a:rPr lang="en-US" sz="2000" dirty="0">
                <a:ea typeface="+mj-lt"/>
                <a:cs typeface="+mj-lt"/>
              </a:rPr>
              <a:t> jazz </a:t>
            </a:r>
            <a:r>
              <a:rPr lang="en-US" sz="2000" i="1" dirty="0">
                <a:ea typeface="+mj-lt"/>
                <a:cs typeface="+mj-lt"/>
                <a:hlinkClick r:id="rId17"/>
              </a:rPr>
              <a:t>big bandów</a:t>
            </a:r>
            <a:r>
              <a:rPr lang="en-US" sz="2000" dirty="0">
                <a:ea typeface="+mj-lt"/>
                <a:cs typeface="+mj-lt"/>
              </a:rPr>
              <a:t> po </a:t>
            </a:r>
            <a:r>
              <a:rPr lang="en-US" sz="2000" dirty="0" err="1">
                <a:ea typeface="+mj-lt"/>
                <a:cs typeface="+mj-lt"/>
              </a:rPr>
              <a:t>okres</a:t>
            </a:r>
            <a:r>
              <a:rPr lang="en-US" sz="2000" dirty="0">
                <a:ea typeface="+mj-lt"/>
                <a:cs typeface="+mj-lt"/>
              </a:rPr>
              <a:t> </a:t>
            </a:r>
            <a:r>
              <a:rPr lang="en-US" sz="2000" dirty="0" err="1">
                <a:ea typeface="+mj-lt"/>
                <a:cs typeface="+mj-lt"/>
              </a:rPr>
              <a:t>eksperymentów</a:t>
            </a:r>
            <a:r>
              <a:rPr lang="en-US" sz="2000" dirty="0">
                <a:ea typeface="+mj-lt"/>
                <a:cs typeface="+mj-lt"/>
              </a:rPr>
              <a:t> </a:t>
            </a:r>
            <a:r>
              <a:rPr lang="en-US" sz="2000" dirty="0" err="1">
                <a:ea typeface="+mj-lt"/>
                <a:cs typeface="+mj-lt"/>
              </a:rPr>
              <a:t>muzycznych</a:t>
            </a:r>
            <a:r>
              <a:rPr lang="en-US" sz="2000" dirty="0">
                <a:ea typeface="+mj-lt"/>
                <a:cs typeface="+mj-lt"/>
              </a:rPr>
              <a:t>, </a:t>
            </a:r>
            <a:r>
              <a:rPr lang="en-US" sz="2000" dirty="0">
                <a:ea typeface="+mj-lt"/>
                <a:cs typeface="+mj-lt"/>
                <a:hlinkClick r:id="rId18"/>
              </a:rPr>
              <a:t>modalizmu</a:t>
            </a:r>
            <a:r>
              <a:rPr lang="en-US" sz="2000" dirty="0">
                <a:ea typeface="+mj-lt"/>
                <a:cs typeface="+mj-lt"/>
              </a:rPr>
              <a:t> </a:t>
            </a:r>
            <a:r>
              <a:rPr lang="en-US" sz="2000" dirty="0" err="1">
                <a:ea typeface="+mj-lt"/>
                <a:cs typeface="+mj-lt"/>
              </a:rPr>
              <a:t>i</a:t>
            </a:r>
            <a:r>
              <a:rPr lang="en-US" sz="2000" dirty="0">
                <a:ea typeface="+mj-lt"/>
                <a:cs typeface="+mj-lt"/>
              </a:rPr>
              <a:t> </a:t>
            </a:r>
            <a:r>
              <a:rPr lang="en-US" sz="2000" i="1" dirty="0">
                <a:ea typeface="+mj-lt"/>
                <a:cs typeface="+mj-lt"/>
                <a:hlinkClick r:id="rId19"/>
              </a:rPr>
              <a:t>jazz rocka</a:t>
            </a:r>
            <a:r>
              <a:rPr lang="en-US" sz="2000" dirty="0">
                <a:ea typeface="+mj-lt"/>
                <a:cs typeface="+mj-lt"/>
              </a:rPr>
              <a:t>.</a:t>
            </a:r>
            <a:endParaRPr lang="en-US" sz="2000" dirty="0"/>
          </a:p>
          <a:p>
            <a:endParaRPr lang="en-US" sz="2000" dirty="0"/>
          </a:p>
        </p:txBody>
      </p:sp>
    </p:spTree>
    <p:extLst>
      <p:ext uri="{BB962C8B-B14F-4D97-AF65-F5344CB8AC3E}">
        <p14:creationId xmlns:p14="http://schemas.microsoft.com/office/powerpoint/2010/main" val="1151658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B098B6-88A1-4935-AF43-01286C94CF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6781" y="1663995"/>
            <a:ext cx="3390900" cy="35433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61096-C2BC-4BB2-A7F7-67B00A9E67E4}"/>
              </a:ext>
            </a:extLst>
          </p:cNvPr>
          <p:cNvSpPr>
            <a:spLocks noGrp="1"/>
          </p:cNvSpPr>
          <p:nvPr>
            <p:ph type="title"/>
          </p:nvPr>
        </p:nvSpPr>
        <p:spPr>
          <a:xfrm>
            <a:off x="1903228" y="2057401"/>
            <a:ext cx="2859272" cy="2743200"/>
          </a:xfrm>
        </p:spPr>
        <p:txBody>
          <a:bodyPr anchor="ctr">
            <a:normAutofit/>
          </a:bodyPr>
          <a:lstStyle/>
          <a:p>
            <a:pPr algn="ctr"/>
            <a:r>
              <a:rPr lang="en-US">
                <a:solidFill>
                  <a:schemeClr val="bg2"/>
                </a:solidFill>
              </a:rPr>
              <a:t>Jazz w Polsce</a:t>
            </a:r>
          </a:p>
          <a:p>
            <a:pPr algn="ctr"/>
            <a:endParaRPr lang="en-US">
              <a:solidFill>
                <a:schemeClr val="bg2"/>
              </a:solidFill>
            </a:endParaRPr>
          </a:p>
        </p:txBody>
      </p:sp>
      <p:sp>
        <p:nvSpPr>
          <p:cNvPr id="3" name="Content Placeholder 2">
            <a:extLst>
              <a:ext uri="{FF2B5EF4-FFF2-40B4-BE49-F238E27FC236}">
                <a16:creationId xmlns:a16="http://schemas.microsoft.com/office/drawing/2014/main" id="{8383C53F-F4CA-4320-B57C-F89D0CCFDAE5}"/>
              </a:ext>
            </a:extLst>
          </p:cNvPr>
          <p:cNvSpPr>
            <a:spLocks noGrp="1"/>
          </p:cNvSpPr>
          <p:nvPr>
            <p:ph idx="1"/>
          </p:nvPr>
        </p:nvSpPr>
        <p:spPr>
          <a:xfrm>
            <a:off x="5276492" y="277549"/>
            <a:ext cx="6661029" cy="6697374"/>
          </a:xfrm>
        </p:spPr>
        <p:txBody>
          <a:bodyPr vert="horz" lIns="91440" tIns="45720" rIns="91440" bIns="45720" rtlCol="0" anchor="ctr">
            <a:normAutofit fontScale="77500" lnSpcReduction="20000"/>
          </a:bodyPr>
          <a:lstStyle/>
          <a:p>
            <a:r>
              <a:rPr lang="en-US">
                <a:ea typeface="+mj-lt"/>
                <a:cs typeface="+mj-lt"/>
              </a:rPr>
              <a:t>Wczesna historia jazzu w Polsce to lata 20., kiedy powstawały pierwsze zespoły muzyczne grające w lokalach w sposób naśladujący jazz. W 1928 roku zespół </a:t>
            </a:r>
            <a:r>
              <a:rPr lang="en-US" dirty="0">
                <a:ea typeface="+mj-lt"/>
                <a:cs typeface="+mj-lt"/>
                <a:hlinkClick r:id="rId2"/>
              </a:rPr>
              <a:t>Zygmunta Karasińskiego</a:t>
            </a:r>
            <a:r>
              <a:rPr lang="en-US">
                <a:ea typeface="+mj-lt"/>
                <a:cs typeface="+mj-lt"/>
              </a:rPr>
              <a:t> podczas Powszechnej Wystawy Krajowej w Poznaniu dał pierwszy koncert, grając jazz „do słuchania”, a nie do tańca. Ważny był wtedy Jazz Club YMCA. Muzykę jazzową popularyzowało radio, w którego programie w 1937 roku jazz zajmował najwięcej czasu antenowego z programów muzycznych (13%)</a:t>
            </a:r>
            <a:r>
              <a:rPr lang="en-US" baseline="30000" dirty="0">
                <a:ea typeface="+mj-lt"/>
                <a:cs typeface="+mj-lt"/>
                <a:hlinkClick r:id="rId3"/>
              </a:rPr>
              <a:t>[10]</a:t>
            </a:r>
            <a:r>
              <a:rPr lang="en-US">
                <a:ea typeface="+mj-lt"/>
                <a:cs typeface="+mj-lt"/>
              </a:rPr>
              <a:t>. Pod koniec lat 30. pojawiła się w Polsce swingowa faza jazzu, uprawiana przez big bandy </a:t>
            </a:r>
            <a:r>
              <a:rPr lang="en-US" dirty="0">
                <a:ea typeface="+mj-lt"/>
                <a:cs typeface="+mj-lt"/>
                <a:hlinkClick r:id="rId4"/>
              </a:rPr>
              <a:t>Henryka Warsa</a:t>
            </a:r>
            <a:r>
              <a:rPr lang="en-US">
                <a:ea typeface="+mj-lt"/>
                <a:cs typeface="+mj-lt"/>
              </a:rPr>
              <a:t>, braci A. i H. Goldów, </a:t>
            </a:r>
            <a:r>
              <a:rPr lang="en-US" dirty="0">
                <a:ea typeface="+mj-lt"/>
                <a:cs typeface="+mj-lt"/>
                <a:hlinkClick r:id="rId5"/>
              </a:rPr>
              <a:t>Jerzego Petersburskiego</a:t>
            </a:r>
            <a:r>
              <a:rPr lang="en-US">
                <a:ea typeface="+mj-lt"/>
                <a:cs typeface="+mj-lt"/>
              </a:rPr>
              <a:t>, </a:t>
            </a:r>
            <a:r>
              <a:rPr lang="en-US" dirty="0">
                <a:ea typeface="+mj-lt"/>
                <a:cs typeface="+mj-lt"/>
                <a:hlinkClick r:id="rId6"/>
              </a:rPr>
              <a:t>Szymona Kataszka</a:t>
            </a:r>
            <a:r>
              <a:rPr lang="en-US">
                <a:ea typeface="+mj-lt"/>
                <a:cs typeface="+mj-lt"/>
              </a:rPr>
              <a:t>, </a:t>
            </a:r>
            <a:r>
              <a:rPr lang="en-US" dirty="0">
                <a:ea typeface="+mj-lt"/>
                <a:cs typeface="+mj-lt"/>
                <a:hlinkClick r:id="rId7"/>
              </a:rPr>
              <a:t>Adiego Rosnera</a:t>
            </a:r>
            <a:r>
              <a:rPr lang="en-US" dirty="0">
                <a:ea typeface="+mj-lt"/>
                <a:cs typeface="+mj-lt"/>
              </a:rPr>
              <a:t> </a:t>
            </a:r>
            <a:r>
              <a:rPr lang="en-US">
                <a:ea typeface="+mj-lt"/>
                <a:cs typeface="+mj-lt"/>
              </a:rPr>
              <a:t>i Zygmunta Karasińskiego.</a:t>
            </a:r>
            <a:endParaRPr lang="en-US"/>
          </a:p>
          <a:p>
            <a:r>
              <a:rPr lang="en-US" dirty="0">
                <a:ea typeface="+mj-lt"/>
                <a:cs typeface="+mj-lt"/>
              </a:rPr>
              <a:t>W </a:t>
            </a:r>
            <a:r>
              <a:rPr lang="en-US" dirty="0" err="1">
                <a:ea typeface="+mj-lt"/>
                <a:cs typeface="+mj-lt"/>
              </a:rPr>
              <a:t>czasie</a:t>
            </a:r>
            <a:r>
              <a:rPr lang="en-US" dirty="0">
                <a:ea typeface="+mj-lt"/>
                <a:cs typeface="+mj-lt"/>
              </a:rPr>
              <a:t> </a:t>
            </a:r>
            <a:r>
              <a:rPr lang="en-US" dirty="0">
                <a:ea typeface="+mj-lt"/>
                <a:cs typeface="+mj-lt"/>
                <a:hlinkClick r:id="rId8"/>
              </a:rPr>
              <a:t>okupacji radzieckiej Kresów Wschodnich</a:t>
            </a:r>
            <a:r>
              <a:rPr lang="en-US" dirty="0">
                <a:ea typeface="+mj-lt"/>
                <a:cs typeface="+mj-lt"/>
              </a:rPr>
              <a:t> Henryk Wars </a:t>
            </a:r>
            <a:r>
              <a:rPr lang="en-US" dirty="0" err="1">
                <a:ea typeface="+mj-lt"/>
                <a:cs typeface="+mj-lt"/>
              </a:rPr>
              <a:t>utworzył</a:t>
            </a:r>
            <a:r>
              <a:rPr lang="en-US" dirty="0">
                <a:ea typeface="+mj-lt"/>
                <a:cs typeface="+mj-lt"/>
              </a:rPr>
              <a:t> w 1940 </a:t>
            </a:r>
            <a:r>
              <a:rPr lang="en-US" dirty="0" err="1">
                <a:ea typeface="+mj-lt"/>
                <a:cs typeface="+mj-lt"/>
              </a:rPr>
              <a:t>roku</a:t>
            </a:r>
            <a:r>
              <a:rPr lang="en-US" dirty="0">
                <a:ea typeface="+mj-lt"/>
                <a:cs typeface="+mj-lt"/>
              </a:rPr>
              <a:t> </a:t>
            </a:r>
            <a:r>
              <a:rPr lang="en-US" dirty="0" err="1">
                <a:ea typeface="+mj-lt"/>
                <a:cs typeface="+mj-lt"/>
              </a:rPr>
              <a:t>afiliowany</a:t>
            </a:r>
            <a:r>
              <a:rPr lang="en-US" dirty="0">
                <a:ea typeface="+mj-lt"/>
                <a:cs typeface="+mj-lt"/>
              </a:rPr>
              <a:t> </a:t>
            </a:r>
            <a:r>
              <a:rPr lang="en-US" dirty="0" err="1">
                <a:ea typeface="+mj-lt"/>
                <a:cs typeface="+mj-lt"/>
              </a:rPr>
              <a:t>przy</a:t>
            </a:r>
            <a:r>
              <a:rPr lang="en-US" dirty="0">
                <a:ea typeface="+mj-lt"/>
                <a:cs typeface="+mj-lt"/>
              </a:rPr>
              <a:t> </a:t>
            </a:r>
            <a:r>
              <a:rPr lang="en-US" dirty="0">
                <a:ea typeface="+mj-lt"/>
                <a:cs typeface="+mj-lt"/>
                <a:hlinkClick r:id="rId9"/>
              </a:rPr>
              <a:t>Filharmonii Lwowskiej</a:t>
            </a:r>
            <a:r>
              <a:rPr lang="en-US" dirty="0">
                <a:ea typeface="+mj-lt"/>
                <a:cs typeface="+mj-lt"/>
              </a:rPr>
              <a:t> </a:t>
            </a:r>
            <a:r>
              <a:rPr lang="en-US" dirty="0" err="1">
                <a:ea typeface="+mj-lt"/>
                <a:cs typeface="+mj-lt"/>
              </a:rPr>
              <a:t>zespół</a:t>
            </a:r>
            <a:r>
              <a:rPr lang="en-US" dirty="0">
                <a:ea typeface="+mj-lt"/>
                <a:cs typeface="+mj-lt"/>
              </a:rPr>
              <a:t> Tea-Jazz</a:t>
            </a:r>
            <a:r>
              <a:rPr lang="en-US" baseline="30000" dirty="0">
                <a:ea typeface="+mj-lt"/>
                <a:cs typeface="+mj-lt"/>
                <a:hlinkClick r:id="rId10"/>
              </a:rPr>
              <a:t>[11]</a:t>
            </a:r>
            <a:r>
              <a:rPr lang="en-US" dirty="0">
                <a:ea typeface="+mj-lt"/>
                <a:cs typeface="+mj-lt"/>
              </a:rPr>
              <a:t>.</a:t>
            </a:r>
            <a:endParaRPr lang="en-US" dirty="0"/>
          </a:p>
          <a:p>
            <a:r>
              <a:rPr lang="en-US" dirty="0">
                <a:ea typeface="+mj-lt"/>
                <a:cs typeface="+mj-lt"/>
              </a:rPr>
              <a:t>Po </a:t>
            </a:r>
            <a:r>
              <a:rPr lang="en-US" dirty="0" err="1">
                <a:ea typeface="+mj-lt"/>
                <a:cs typeface="+mj-lt"/>
              </a:rPr>
              <a:t>wojnie</a:t>
            </a:r>
            <a:r>
              <a:rPr lang="en-US" dirty="0">
                <a:ea typeface="+mj-lt"/>
                <a:cs typeface="+mj-lt"/>
              </a:rPr>
              <a:t> </a:t>
            </a:r>
            <a:r>
              <a:rPr lang="en-US" dirty="0" err="1">
                <a:ea typeface="+mj-lt"/>
                <a:cs typeface="+mj-lt"/>
              </a:rPr>
              <a:t>odżyła</a:t>
            </a:r>
            <a:r>
              <a:rPr lang="en-US" dirty="0">
                <a:ea typeface="+mj-lt"/>
                <a:cs typeface="+mj-lt"/>
              </a:rPr>
              <a:t> </a:t>
            </a:r>
            <a:r>
              <a:rPr lang="en-US" dirty="0" err="1">
                <a:ea typeface="+mj-lt"/>
                <a:cs typeface="+mj-lt"/>
              </a:rPr>
              <a:t>tradycja</a:t>
            </a:r>
            <a:r>
              <a:rPr lang="en-US" dirty="0">
                <a:ea typeface="+mj-lt"/>
                <a:cs typeface="+mj-lt"/>
              </a:rPr>
              <a:t> </a:t>
            </a:r>
            <a:r>
              <a:rPr lang="en-US" dirty="0" err="1">
                <a:ea typeface="+mj-lt"/>
                <a:cs typeface="+mj-lt"/>
              </a:rPr>
              <a:t>przedwojenna</a:t>
            </a:r>
            <a:r>
              <a:rPr lang="en-US" dirty="0">
                <a:ea typeface="+mj-lt"/>
                <a:cs typeface="+mj-lt"/>
              </a:rPr>
              <a:t>, </a:t>
            </a:r>
            <a:r>
              <a:rPr lang="en-US" dirty="0" err="1">
                <a:ea typeface="+mj-lt"/>
                <a:cs typeface="+mj-lt"/>
              </a:rPr>
              <a:t>lecz</a:t>
            </a:r>
            <a:r>
              <a:rPr lang="en-US" dirty="0">
                <a:ea typeface="+mj-lt"/>
                <a:cs typeface="+mj-lt"/>
              </a:rPr>
              <a:t> w </a:t>
            </a:r>
            <a:r>
              <a:rPr lang="en-US" dirty="0" err="1">
                <a:ea typeface="+mj-lt"/>
                <a:cs typeface="+mj-lt"/>
              </a:rPr>
              <a:t>latach</a:t>
            </a:r>
            <a:r>
              <a:rPr lang="en-US" dirty="0">
                <a:ea typeface="+mj-lt"/>
                <a:cs typeface="+mj-lt"/>
              </a:rPr>
              <a:t> 1948–1949 jazz </a:t>
            </a:r>
            <a:r>
              <a:rPr lang="en-US" dirty="0" err="1">
                <a:ea typeface="+mj-lt"/>
                <a:cs typeface="+mj-lt"/>
              </a:rPr>
              <a:t>zaczęto</a:t>
            </a:r>
            <a:r>
              <a:rPr lang="en-US" dirty="0">
                <a:ea typeface="+mj-lt"/>
                <a:cs typeface="+mj-lt"/>
              </a:rPr>
              <a:t> </a:t>
            </a:r>
            <a:r>
              <a:rPr lang="en-US" dirty="0" err="1">
                <a:ea typeface="+mj-lt"/>
                <a:cs typeface="+mj-lt"/>
              </a:rPr>
              <a:t>potępiać</a:t>
            </a:r>
            <a:r>
              <a:rPr lang="en-US" dirty="0">
                <a:ea typeface="+mj-lt"/>
                <a:cs typeface="+mj-lt"/>
              </a:rPr>
              <a:t> </a:t>
            </a:r>
            <a:r>
              <a:rPr lang="en-US" dirty="0" err="1">
                <a:ea typeface="+mj-lt"/>
                <a:cs typeface="+mj-lt"/>
              </a:rPr>
              <a:t>jako</a:t>
            </a:r>
            <a:r>
              <a:rPr lang="en-US" dirty="0">
                <a:ea typeface="+mj-lt"/>
                <a:cs typeface="+mj-lt"/>
              </a:rPr>
              <a:t> </a:t>
            </a:r>
            <a:r>
              <a:rPr lang="en-US" dirty="0" err="1">
                <a:ea typeface="+mj-lt"/>
                <a:cs typeface="+mj-lt"/>
              </a:rPr>
              <a:t>muzykę</a:t>
            </a:r>
            <a:r>
              <a:rPr lang="en-US" dirty="0">
                <a:ea typeface="+mj-lt"/>
                <a:cs typeface="+mj-lt"/>
              </a:rPr>
              <a:t> </a:t>
            </a:r>
            <a:r>
              <a:rPr lang="en-US" dirty="0" err="1">
                <a:ea typeface="+mj-lt"/>
                <a:cs typeface="+mj-lt"/>
              </a:rPr>
              <a:t>imperialistyczną</a:t>
            </a:r>
            <a:r>
              <a:rPr lang="en-US" dirty="0">
                <a:ea typeface="+mj-lt"/>
                <a:cs typeface="+mj-lt"/>
              </a:rPr>
              <a:t>. </a:t>
            </a:r>
            <a:r>
              <a:rPr lang="en-US" dirty="0" err="1">
                <a:ea typeface="+mj-lt"/>
                <a:cs typeface="+mj-lt"/>
              </a:rPr>
              <a:t>Nastąpił</a:t>
            </a:r>
            <a:r>
              <a:rPr lang="en-US" dirty="0">
                <a:ea typeface="+mj-lt"/>
                <a:cs typeface="+mj-lt"/>
              </a:rPr>
              <a:t> </a:t>
            </a:r>
            <a:r>
              <a:rPr lang="en-US" dirty="0" err="1">
                <a:ea typeface="+mj-lt"/>
                <a:cs typeface="+mj-lt"/>
              </a:rPr>
              <a:t>okres</a:t>
            </a:r>
            <a:r>
              <a:rPr lang="en-US" dirty="0">
                <a:ea typeface="+mj-lt"/>
                <a:cs typeface="+mj-lt"/>
              </a:rPr>
              <a:t> </a:t>
            </a:r>
            <a:r>
              <a:rPr lang="en-US" dirty="0" err="1">
                <a:ea typeface="+mj-lt"/>
                <a:cs typeface="+mj-lt"/>
              </a:rPr>
              <a:t>zwany</a:t>
            </a:r>
            <a:r>
              <a:rPr lang="en-US" dirty="0">
                <a:ea typeface="+mj-lt"/>
                <a:cs typeface="+mj-lt"/>
              </a:rPr>
              <a:t> „</a:t>
            </a:r>
            <a:r>
              <a:rPr lang="en-US" dirty="0" err="1">
                <a:ea typeface="+mj-lt"/>
                <a:cs typeface="+mj-lt"/>
              </a:rPr>
              <a:t>jazzem</a:t>
            </a:r>
            <a:r>
              <a:rPr lang="en-US" dirty="0">
                <a:ea typeface="+mj-lt"/>
                <a:cs typeface="+mj-lt"/>
              </a:rPr>
              <a:t> </a:t>
            </a:r>
            <a:r>
              <a:rPr lang="en-US" dirty="0" err="1">
                <a:ea typeface="+mj-lt"/>
                <a:cs typeface="+mj-lt"/>
              </a:rPr>
              <a:t>katakumbowym</a:t>
            </a:r>
            <a:r>
              <a:rPr lang="en-US" dirty="0">
                <a:ea typeface="+mj-lt"/>
                <a:cs typeface="+mj-lt"/>
              </a:rPr>
              <a:t>”, </a:t>
            </a:r>
            <a:r>
              <a:rPr lang="en-US" dirty="0" err="1">
                <a:ea typeface="+mj-lt"/>
                <a:cs typeface="+mj-lt"/>
              </a:rPr>
              <a:t>kiedy</a:t>
            </a:r>
            <a:r>
              <a:rPr lang="en-US" dirty="0">
                <a:ea typeface="+mj-lt"/>
                <a:cs typeface="+mj-lt"/>
              </a:rPr>
              <a:t> jazz </a:t>
            </a:r>
            <a:r>
              <a:rPr lang="en-US" dirty="0" err="1">
                <a:ea typeface="+mj-lt"/>
                <a:cs typeface="+mj-lt"/>
              </a:rPr>
              <a:t>wykonywano</a:t>
            </a:r>
            <a:r>
              <a:rPr lang="en-US" dirty="0">
                <a:ea typeface="+mj-lt"/>
                <a:cs typeface="+mj-lt"/>
              </a:rPr>
              <a:t> </a:t>
            </a:r>
            <a:r>
              <a:rPr lang="en-US" dirty="0" err="1">
                <a:ea typeface="+mj-lt"/>
                <a:cs typeface="+mj-lt"/>
              </a:rPr>
              <a:t>nieoficjalnie</a:t>
            </a:r>
            <a:r>
              <a:rPr lang="en-US" dirty="0">
                <a:ea typeface="+mj-lt"/>
                <a:cs typeface="+mj-lt"/>
              </a:rPr>
              <a:t>. </a:t>
            </a:r>
            <a:r>
              <a:rPr lang="en-US" dirty="0" err="1">
                <a:ea typeface="+mj-lt"/>
                <a:cs typeface="+mj-lt"/>
              </a:rPr>
              <a:t>Dopiero</a:t>
            </a:r>
            <a:r>
              <a:rPr lang="en-US" dirty="0">
                <a:ea typeface="+mj-lt"/>
                <a:cs typeface="+mj-lt"/>
              </a:rPr>
              <a:t> w 1954 </a:t>
            </a:r>
            <a:r>
              <a:rPr lang="en-US" dirty="0" err="1">
                <a:ea typeface="+mj-lt"/>
                <a:cs typeface="+mj-lt"/>
              </a:rPr>
              <a:t>roku</a:t>
            </a:r>
            <a:r>
              <a:rPr lang="en-US" dirty="0">
                <a:ea typeface="+mj-lt"/>
                <a:cs typeface="+mj-lt"/>
              </a:rPr>
              <a:t> jazz </a:t>
            </a:r>
            <a:r>
              <a:rPr lang="en-US" dirty="0" err="1">
                <a:ea typeface="+mj-lt"/>
                <a:cs typeface="+mj-lt"/>
              </a:rPr>
              <a:t>zaczęto</a:t>
            </a:r>
            <a:r>
              <a:rPr lang="en-US" dirty="0">
                <a:ea typeface="+mj-lt"/>
                <a:cs typeface="+mj-lt"/>
              </a:rPr>
              <a:t> </a:t>
            </a:r>
            <a:r>
              <a:rPr lang="en-US" dirty="0" err="1">
                <a:ea typeface="+mj-lt"/>
                <a:cs typeface="+mj-lt"/>
              </a:rPr>
              <a:t>wykonywać</a:t>
            </a:r>
            <a:r>
              <a:rPr lang="en-US" dirty="0">
                <a:ea typeface="+mj-lt"/>
                <a:cs typeface="+mj-lt"/>
              </a:rPr>
              <a:t> </a:t>
            </a:r>
            <a:r>
              <a:rPr lang="en-US" dirty="0" err="1">
                <a:ea typeface="+mj-lt"/>
                <a:cs typeface="+mj-lt"/>
              </a:rPr>
              <a:t>oficjalnie</a:t>
            </a:r>
            <a:r>
              <a:rPr lang="en-US" dirty="0">
                <a:ea typeface="+mj-lt"/>
                <a:cs typeface="+mj-lt"/>
              </a:rPr>
              <a:t>, a od </a:t>
            </a:r>
            <a:r>
              <a:rPr lang="en-US" dirty="0" err="1">
                <a:ea typeface="+mj-lt"/>
                <a:cs typeface="+mj-lt"/>
              </a:rPr>
              <a:t>roku</a:t>
            </a:r>
            <a:r>
              <a:rPr lang="en-US" dirty="0">
                <a:ea typeface="+mj-lt"/>
                <a:cs typeface="+mj-lt"/>
              </a:rPr>
              <a:t> 1956 </a:t>
            </a:r>
            <a:r>
              <a:rPr lang="en-US" dirty="0" err="1">
                <a:ea typeface="+mj-lt"/>
                <a:cs typeface="+mj-lt"/>
              </a:rPr>
              <a:t>pojawiły</a:t>
            </a:r>
            <a:r>
              <a:rPr lang="en-US" dirty="0">
                <a:ea typeface="+mj-lt"/>
                <a:cs typeface="+mj-lt"/>
              </a:rPr>
              <a:t> </a:t>
            </a:r>
            <a:r>
              <a:rPr lang="en-US" dirty="0" err="1">
                <a:ea typeface="+mj-lt"/>
                <a:cs typeface="+mj-lt"/>
              </a:rPr>
              <a:t>się</a:t>
            </a:r>
            <a:r>
              <a:rPr lang="en-US" dirty="0">
                <a:ea typeface="+mj-lt"/>
                <a:cs typeface="+mj-lt"/>
              </a:rPr>
              <a:t> </a:t>
            </a:r>
            <a:r>
              <a:rPr lang="en-US" dirty="0" err="1">
                <a:ea typeface="+mj-lt"/>
                <a:cs typeface="+mj-lt"/>
              </a:rPr>
              <a:t>festiwale</a:t>
            </a:r>
            <a:r>
              <a:rPr lang="en-US" dirty="0">
                <a:ea typeface="+mj-lt"/>
                <a:cs typeface="+mj-lt"/>
              </a:rPr>
              <a:t> </a:t>
            </a:r>
            <a:r>
              <a:rPr lang="en-US" dirty="0" err="1">
                <a:ea typeface="+mj-lt"/>
                <a:cs typeface="+mj-lt"/>
              </a:rPr>
              <a:t>jazzowe</a:t>
            </a:r>
            <a:r>
              <a:rPr lang="en-US" dirty="0">
                <a:ea typeface="+mj-lt"/>
                <a:cs typeface="+mj-lt"/>
              </a:rPr>
              <a:t> (w 1956 </a:t>
            </a:r>
            <a:r>
              <a:rPr lang="en-US" dirty="0">
                <a:ea typeface="+mj-lt"/>
                <a:cs typeface="+mj-lt"/>
                <a:hlinkClick r:id="rId11"/>
              </a:rPr>
              <a:t>Międzynarodowy Festiwal Jazzowy w Sopocie</a:t>
            </a:r>
            <a:r>
              <a:rPr lang="en-US" dirty="0">
                <a:ea typeface="+mj-lt"/>
                <a:cs typeface="+mj-lt"/>
              </a:rPr>
              <a:t>, w 1958 </a:t>
            </a:r>
            <a:r>
              <a:rPr lang="en-US" dirty="0">
                <a:ea typeface="+mj-lt"/>
                <a:cs typeface="+mj-lt"/>
                <a:hlinkClick r:id="rId12"/>
              </a:rPr>
              <a:t>Jazz Jamboree</a:t>
            </a:r>
            <a:r>
              <a:rPr lang="en-US" dirty="0">
                <a:ea typeface="+mj-lt"/>
                <a:cs typeface="+mj-lt"/>
              </a:rPr>
              <a:t>). </a:t>
            </a:r>
            <a:r>
              <a:rPr lang="en-US" dirty="0" err="1">
                <a:ea typeface="+mj-lt"/>
                <a:cs typeface="+mj-lt"/>
              </a:rPr>
              <a:t>Nastąpiło</a:t>
            </a:r>
            <a:r>
              <a:rPr lang="en-US" dirty="0">
                <a:ea typeface="+mj-lt"/>
                <a:cs typeface="+mj-lt"/>
              </a:rPr>
              <a:t> </a:t>
            </a:r>
            <a:r>
              <a:rPr lang="en-US" dirty="0" err="1">
                <a:ea typeface="+mj-lt"/>
                <a:cs typeface="+mj-lt"/>
              </a:rPr>
              <a:t>wtedy</a:t>
            </a:r>
            <a:r>
              <a:rPr lang="en-US" dirty="0">
                <a:ea typeface="+mj-lt"/>
                <a:cs typeface="+mj-lt"/>
              </a:rPr>
              <a:t> </a:t>
            </a:r>
            <a:r>
              <a:rPr lang="en-US" dirty="0" err="1">
                <a:ea typeface="+mj-lt"/>
                <a:cs typeface="+mj-lt"/>
              </a:rPr>
              <a:t>szybkie</a:t>
            </a:r>
            <a:r>
              <a:rPr lang="en-US" dirty="0">
                <a:ea typeface="+mj-lt"/>
                <a:cs typeface="+mj-lt"/>
              </a:rPr>
              <a:t> </a:t>
            </a:r>
            <a:r>
              <a:rPr lang="en-US" dirty="0" err="1">
                <a:ea typeface="+mj-lt"/>
                <a:cs typeface="+mj-lt"/>
              </a:rPr>
              <a:t>przejście</a:t>
            </a:r>
            <a:r>
              <a:rPr lang="en-US" dirty="0">
                <a:ea typeface="+mj-lt"/>
                <a:cs typeface="+mj-lt"/>
              </a:rPr>
              <a:t> od </a:t>
            </a:r>
            <a:r>
              <a:rPr lang="en-US" dirty="0" err="1">
                <a:ea typeface="+mj-lt"/>
                <a:cs typeface="+mj-lt"/>
              </a:rPr>
              <a:t>jazzu</a:t>
            </a:r>
            <a:r>
              <a:rPr lang="en-US" dirty="0">
                <a:ea typeface="+mj-lt"/>
                <a:cs typeface="+mj-lt"/>
              </a:rPr>
              <a:t> </a:t>
            </a:r>
            <a:r>
              <a:rPr lang="en-US" dirty="0" err="1">
                <a:ea typeface="+mj-lt"/>
                <a:cs typeface="+mj-lt"/>
              </a:rPr>
              <a:t>tradycyjnego</a:t>
            </a:r>
            <a:r>
              <a:rPr lang="en-US" dirty="0">
                <a:ea typeface="+mj-lt"/>
                <a:cs typeface="+mj-lt"/>
              </a:rPr>
              <a:t> do </a:t>
            </a:r>
            <a:r>
              <a:rPr lang="en-US" dirty="0" err="1">
                <a:ea typeface="+mj-lt"/>
                <a:cs typeface="+mj-lt"/>
              </a:rPr>
              <a:t>jazzu</a:t>
            </a:r>
            <a:r>
              <a:rPr lang="en-US" dirty="0">
                <a:ea typeface="+mj-lt"/>
                <a:cs typeface="+mj-lt"/>
              </a:rPr>
              <a:t> </a:t>
            </a:r>
            <a:r>
              <a:rPr lang="en-US" dirty="0" err="1">
                <a:ea typeface="+mj-lt"/>
                <a:cs typeface="+mj-lt"/>
              </a:rPr>
              <a:t>współczesnego</a:t>
            </a:r>
            <a:r>
              <a:rPr lang="en-US" dirty="0">
                <a:ea typeface="+mj-lt"/>
                <a:cs typeface="+mj-lt"/>
              </a:rPr>
              <a:t>. </a:t>
            </a:r>
            <a:r>
              <a:rPr lang="en-US" dirty="0" err="1">
                <a:ea typeface="+mj-lt"/>
                <a:cs typeface="+mj-lt"/>
              </a:rPr>
              <a:t>Pojawił</a:t>
            </a:r>
            <a:r>
              <a:rPr lang="en-US" dirty="0">
                <a:ea typeface="+mj-lt"/>
                <a:cs typeface="+mj-lt"/>
              </a:rPr>
              <a:t> </a:t>
            </a:r>
            <a:r>
              <a:rPr lang="en-US" dirty="0" err="1">
                <a:ea typeface="+mj-lt"/>
                <a:cs typeface="+mj-lt"/>
              </a:rPr>
              <a:t>się</a:t>
            </a:r>
            <a:r>
              <a:rPr lang="en-US" dirty="0">
                <a:ea typeface="+mj-lt"/>
                <a:cs typeface="+mj-lt"/>
              </a:rPr>
              <a:t> </a:t>
            </a:r>
            <a:r>
              <a:rPr lang="en-US" dirty="0" err="1">
                <a:ea typeface="+mj-lt"/>
                <a:cs typeface="+mj-lt"/>
              </a:rPr>
              <a:t>też</a:t>
            </a:r>
            <a:r>
              <a:rPr lang="en-US" dirty="0">
                <a:ea typeface="+mj-lt"/>
                <a:cs typeface="+mj-lt"/>
              </a:rPr>
              <a:t> </a:t>
            </a:r>
            <a:r>
              <a:rPr lang="en-US" dirty="0" err="1">
                <a:ea typeface="+mj-lt"/>
                <a:cs typeface="+mj-lt"/>
              </a:rPr>
              <a:t>paralelizm</a:t>
            </a:r>
            <a:r>
              <a:rPr lang="en-US" dirty="0">
                <a:ea typeface="+mj-lt"/>
                <a:cs typeface="+mj-lt"/>
              </a:rPr>
              <a:t> </a:t>
            </a:r>
            <a:r>
              <a:rPr lang="en-US" dirty="0" err="1">
                <a:ea typeface="+mj-lt"/>
                <a:cs typeface="+mj-lt"/>
              </a:rPr>
              <a:t>rozwoju</a:t>
            </a:r>
            <a:r>
              <a:rPr lang="en-US" dirty="0">
                <a:ea typeface="+mj-lt"/>
                <a:cs typeface="+mj-lt"/>
              </a:rPr>
              <a:t> do </a:t>
            </a:r>
            <a:r>
              <a:rPr lang="en-US" dirty="0" err="1">
                <a:ea typeface="+mj-lt"/>
                <a:cs typeface="+mj-lt"/>
              </a:rPr>
              <a:t>prądów</a:t>
            </a:r>
            <a:r>
              <a:rPr lang="en-US" dirty="0">
                <a:ea typeface="+mj-lt"/>
                <a:cs typeface="+mj-lt"/>
              </a:rPr>
              <a:t> </a:t>
            </a:r>
            <a:r>
              <a:rPr lang="en-US" dirty="0" err="1">
                <a:ea typeface="+mj-lt"/>
                <a:cs typeface="+mj-lt"/>
              </a:rPr>
              <a:t>amerykańskich</a:t>
            </a:r>
            <a:r>
              <a:rPr lang="en-US" dirty="0">
                <a:ea typeface="+mj-lt"/>
                <a:cs typeface="+mj-lt"/>
              </a:rPr>
              <a:t> </a:t>
            </a:r>
            <a:r>
              <a:rPr lang="en-US" dirty="0" err="1">
                <a:ea typeface="+mj-lt"/>
                <a:cs typeface="+mj-lt"/>
              </a:rPr>
              <a:t>i</a:t>
            </a:r>
            <a:r>
              <a:rPr lang="en-US" dirty="0">
                <a:ea typeface="+mj-lt"/>
                <a:cs typeface="+mj-lt"/>
              </a:rPr>
              <a:t> </a:t>
            </a:r>
            <a:r>
              <a:rPr lang="en-US" dirty="0" err="1">
                <a:ea typeface="+mj-lt"/>
                <a:cs typeface="+mj-lt"/>
              </a:rPr>
              <a:t>europejskich</a:t>
            </a:r>
            <a:r>
              <a:rPr lang="en-US" dirty="0">
                <a:ea typeface="+mj-lt"/>
                <a:cs typeface="+mj-lt"/>
              </a:rPr>
              <a:t>. </a:t>
            </a:r>
            <a:r>
              <a:rPr lang="en-US" dirty="0" err="1">
                <a:ea typeface="+mj-lt"/>
                <a:cs typeface="+mj-lt"/>
              </a:rPr>
              <a:t>Powstało</a:t>
            </a:r>
            <a:r>
              <a:rPr lang="en-US" dirty="0">
                <a:ea typeface="+mj-lt"/>
                <a:cs typeface="+mj-lt"/>
              </a:rPr>
              <a:t> „</a:t>
            </a:r>
            <a:r>
              <a:rPr lang="en-US" dirty="0">
                <a:ea typeface="+mj-lt"/>
                <a:cs typeface="+mj-lt"/>
                <a:hlinkClick r:id="rId13"/>
              </a:rPr>
              <a:t>Polskie Stowarzyszenie Jazzowe</a:t>
            </a:r>
            <a:r>
              <a:rPr lang="en-US" dirty="0">
                <a:ea typeface="+mj-lt"/>
                <a:cs typeface="+mj-lt"/>
              </a:rPr>
              <a:t>” (w </a:t>
            </a:r>
            <a:r>
              <a:rPr lang="en-US" dirty="0" err="1">
                <a:ea typeface="+mj-lt"/>
                <a:cs typeface="+mj-lt"/>
              </a:rPr>
              <a:t>skrócie</a:t>
            </a:r>
            <a:r>
              <a:rPr lang="en-US" dirty="0">
                <a:ea typeface="+mj-lt"/>
                <a:cs typeface="+mj-lt"/>
              </a:rPr>
              <a:t> PSJ) </a:t>
            </a:r>
            <a:r>
              <a:rPr lang="en-US" dirty="0" err="1">
                <a:ea typeface="+mj-lt"/>
                <a:cs typeface="+mj-lt"/>
              </a:rPr>
              <a:t>wydające</a:t>
            </a:r>
            <a:r>
              <a:rPr lang="en-US" dirty="0">
                <a:ea typeface="+mj-lt"/>
                <a:cs typeface="+mj-lt"/>
              </a:rPr>
              <a:t> </a:t>
            </a:r>
            <a:r>
              <a:rPr lang="en-US" dirty="0" err="1">
                <a:ea typeface="+mj-lt"/>
                <a:cs typeface="+mj-lt"/>
              </a:rPr>
              <a:t>płyty</a:t>
            </a:r>
            <a:r>
              <a:rPr lang="en-US" dirty="0">
                <a:ea typeface="+mj-lt"/>
                <a:cs typeface="+mj-lt"/>
              </a:rPr>
              <a:t> </a:t>
            </a:r>
            <a:r>
              <a:rPr lang="en-US" dirty="0" err="1">
                <a:ea typeface="+mj-lt"/>
                <a:cs typeface="+mj-lt"/>
              </a:rPr>
              <a:t>wykonawców</a:t>
            </a:r>
            <a:r>
              <a:rPr lang="en-US" dirty="0">
                <a:ea typeface="+mj-lt"/>
                <a:cs typeface="+mj-lt"/>
              </a:rPr>
              <a:t> </a:t>
            </a:r>
            <a:r>
              <a:rPr lang="en-US" dirty="0" err="1">
                <a:ea typeface="+mj-lt"/>
                <a:cs typeface="+mj-lt"/>
              </a:rPr>
              <a:t>tego</a:t>
            </a:r>
            <a:r>
              <a:rPr lang="en-US" dirty="0">
                <a:ea typeface="+mj-lt"/>
                <a:cs typeface="+mj-lt"/>
              </a:rPr>
              <a:t> </a:t>
            </a:r>
            <a:r>
              <a:rPr lang="en-US" dirty="0" err="1">
                <a:ea typeface="+mj-lt"/>
                <a:cs typeface="+mj-lt"/>
              </a:rPr>
              <a:t>gatunku</a:t>
            </a:r>
            <a:r>
              <a:rPr lang="en-US" dirty="0">
                <a:ea typeface="+mj-lt"/>
                <a:cs typeface="+mj-lt"/>
              </a:rPr>
              <a:t>.</a:t>
            </a:r>
            <a:endParaRPr lang="en-US" dirty="0"/>
          </a:p>
          <a:p>
            <a:endParaRPr lang="en-US" dirty="0"/>
          </a:p>
        </p:txBody>
      </p:sp>
    </p:spTree>
    <p:extLst>
      <p:ext uri="{BB962C8B-B14F-4D97-AF65-F5344CB8AC3E}">
        <p14:creationId xmlns:p14="http://schemas.microsoft.com/office/powerpoint/2010/main" val="3750670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D8D49-586C-44B0-8D89-D3AFB019C101}"/>
              </a:ext>
            </a:extLst>
          </p:cNvPr>
          <p:cNvSpPr>
            <a:spLocks noGrp="1"/>
          </p:cNvSpPr>
          <p:nvPr>
            <p:ph type="title"/>
          </p:nvPr>
        </p:nvSpPr>
        <p:spPr>
          <a:xfrm>
            <a:off x="685800" y="1371600"/>
            <a:ext cx="2742028" cy="4114800"/>
          </a:xfrm>
        </p:spPr>
        <p:txBody>
          <a:bodyPr anchor="ctr">
            <a:normAutofit/>
          </a:bodyPr>
          <a:lstStyle/>
          <a:p>
            <a:pPr algn="ctr"/>
            <a:r>
              <a:rPr lang="en-US" sz="2700" dirty="0">
                <a:solidFill>
                  <a:schemeClr val="bg2"/>
                </a:solidFill>
              </a:rPr>
              <a:t>WYKONAWCY </a:t>
            </a:r>
            <a:r>
              <a:rPr lang="en-US" sz="2700" dirty="0" smtClean="0">
                <a:solidFill>
                  <a:schemeClr val="bg2"/>
                </a:solidFill>
              </a:rPr>
              <a:t>J</a:t>
            </a:r>
            <a:r>
              <a:rPr lang="pl-PL" sz="2700" dirty="0" smtClean="0">
                <a:solidFill>
                  <a:schemeClr val="bg2"/>
                </a:solidFill>
              </a:rPr>
              <a:t>AZ</a:t>
            </a:r>
            <a:r>
              <a:rPr lang="en-US" sz="2700" dirty="0" err="1" smtClean="0">
                <a:solidFill>
                  <a:schemeClr val="bg2"/>
                </a:solidFill>
              </a:rPr>
              <a:t>zu</a:t>
            </a:r>
            <a:endParaRPr lang="en-US" sz="2700" dirty="0">
              <a:solidFill>
                <a:schemeClr val="bg2"/>
              </a:solidFill>
            </a:endParaRP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a:extLst>
              <a:ext uri="{FF2B5EF4-FFF2-40B4-BE49-F238E27FC236}">
                <a16:creationId xmlns:a16="http://schemas.microsoft.com/office/drawing/2014/main" id="{5F119A0E-E81B-430E-BB3B-569ECE50FCDE}"/>
              </a:ext>
            </a:extLst>
          </p:cNvPr>
          <p:cNvPicPr>
            <a:picLocks noGrp="1" noChangeAspect="1"/>
          </p:cNvPicPr>
          <p:nvPr>
            <p:ph idx="1"/>
          </p:nvPr>
        </p:nvPicPr>
        <p:blipFill>
          <a:blip r:embed="rId2"/>
          <a:stretch>
            <a:fillRect/>
          </a:stretch>
        </p:blipFill>
        <p:spPr>
          <a:xfrm>
            <a:off x="4388348" y="251355"/>
            <a:ext cx="2645794" cy="1615476"/>
          </a:xfrm>
        </p:spPr>
      </p:pic>
      <p:sp>
        <p:nvSpPr>
          <p:cNvPr id="13" name="TextBox 12">
            <a:extLst>
              <a:ext uri="{FF2B5EF4-FFF2-40B4-BE49-F238E27FC236}">
                <a16:creationId xmlns:a16="http://schemas.microsoft.com/office/drawing/2014/main" id="{EAFE0EFF-793C-4DB1-892B-289D0030D2A6}"/>
              </a:ext>
            </a:extLst>
          </p:cNvPr>
          <p:cNvSpPr txBox="1"/>
          <p:nvPr/>
        </p:nvSpPr>
        <p:spPr>
          <a:xfrm>
            <a:off x="4393721" y="187768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Cinematic Orchestra</a:t>
            </a:r>
          </a:p>
        </p:txBody>
      </p:sp>
      <p:pic>
        <p:nvPicPr>
          <p:cNvPr id="14" name="Picture 14">
            <a:extLst>
              <a:ext uri="{FF2B5EF4-FFF2-40B4-BE49-F238E27FC236}">
                <a16:creationId xmlns:a16="http://schemas.microsoft.com/office/drawing/2014/main" id="{95FCA7AC-E082-4357-8A42-300A1E68C623}"/>
              </a:ext>
            </a:extLst>
          </p:cNvPr>
          <p:cNvPicPr>
            <a:picLocks noChangeAspect="1"/>
          </p:cNvPicPr>
          <p:nvPr/>
        </p:nvPicPr>
        <p:blipFill>
          <a:blip r:embed="rId3"/>
          <a:stretch>
            <a:fillRect/>
          </a:stretch>
        </p:blipFill>
        <p:spPr>
          <a:xfrm>
            <a:off x="6395896" y="2723072"/>
            <a:ext cx="1643076" cy="2288875"/>
          </a:xfrm>
          <a:prstGeom prst="rect">
            <a:avLst/>
          </a:prstGeom>
        </p:spPr>
      </p:pic>
      <p:sp>
        <p:nvSpPr>
          <p:cNvPr id="15" name="TextBox 14">
            <a:extLst>
              <a:ext uri="{FF2B5EF4-FFF2-40B4-BE49-F238E27FC236}">
                <a16:creationId xmlns:a16="http://schemas.microsoft.com/office/drawing/2014/main" id="{B4154C08-DA8B-4024-B02E-045985231B0C}"/>
              </a:ext>
            </a:extLst>
          </p:cNvPr>
          <p:cNvSpPr txBox="1"/>
          <p:nvPr/>
        </p:nvSpPr>
        <p:spPr>
          <a:xfrm>
            <a:off x="6924136" y="51413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Sade</a:t>
            </a:r>
          </a:p>
        </p:txBody>
      </p:sp>
      <p:pic>
        <p:nvPicPr>
          <p:cNvPr id="16" name="Picture 16">
            <a:extLst>
              <a:ext uri="{FF2B5EF4-FFF2-40B4-BE49-F238E27FC236}">
                <a16:creationId xmlns:a16="http://schemas.microsoft.com/office/drawing/2014/main" id="{090C929A-EC76-469C-ABF5-853583570694}"/>
              </a:ext>
            </a:extLst>
          </p:cNvPr>
          <p:cNvPicPr>
            <a:picLocks noChangeAspect="1"/>
          </p:cNvPicPr>
          <p:nvPr/>
        </p:nvPicPr>
        <p:blipFill>
          <a:blip r:embed="rId4"/>
          <a:stretch>
            <a:fillRect/>
          </a:stretch>
        </p:blipFill>
        <p:spPr>
          <a:xfrm>
            <a:off x="8491267" y="688674"/>
            <a:ext cx="2340635" cy="1498122"/>
          </a:xfrm>
          <a:prstGeom prst="rect">
            <a:avLst/>
          </a:prstGeom>
        </p:spPr>
      </p:pic>
      <p:sp>
        <p:nvSpPr>
          <p:cNvPr id="17" name="TextBox 16">
            <a:extLst>
              <a:ext uri="{FF2B5EF4-FFF2-40B4-BE49-F238E27FC236}">
                <a16:creationId xmlns:a16="http://schemas.microsoft.com/office/drawing/2014/main" id="{14831F29-7B6F-4B29-ADA6-E543AF01004C}"/>
              </a:ext>
            </a:extLst>
          </p:cNvPr>
          <p:cNvSpPr txBox="1"/>
          <p:nvPr/>
        </p:nvSpPr>
        <p:spPr>
          <a:xfrm>
            <a:off x="8994475" y="22371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Wayne Shorter</a:t>
            </a:r>
          </a:p>
        </p:txBody>
      </p:sp>
      <p:pic>
        <p:nvPicPr>
          <p:cNvPr id="18" name="Picture 18">
            <a:extLst>
              <a:ext uri="{FF2B5EF4-FFF2-40B4-BE49-F238E27FC236}">
                <a16:creationId xmlns:a16="http://schemas.microsoft.com/office/drawing/2014/main" id="{FACDA02D-2B27-41E4-9C3E-55628D755F09}"/>
              </a:ext>
            </a:extLst>
          </p:cNvPr>
          <p:cNvPicPr>
            <a:picLocks noChangeAspect="1"/>
          </p:cNvPicPr>
          <p:nvPr/>
        </p:nvPicPr>
        <p:blipFill>
          <a:blip r:embed="rId5"/>
          <a:stretch>
            <a:fillRect/>
          </a:stretch>
        </p:blipFill>
        <p:spPr>
          <a:xfrm>
            <a:off x="10115909" y="3274770"/>
            <a:ext cx="1880559" cy="2752611"/>
          </a:xfrm>
          <a:prstGeom prst="rect">
            <a:avLst/>
          </a:prstGeom>
        </p:spPr>
      </p:pic>
      <p:sp>
        <p:nvSpPr>
          <p:cNvPr id="19" name="TextBox 18">
            <a:extLst>
              <a:ext uri="{FF2B5EF4-FFF2-40B4-BE49-F238E27FC236}">
                <a16:creationId xmlns:a16="http://schemas.microsoft.com/office/drawing/2014/main" id="{CC90044E-CD5F-474A-BB79-A55C3A9118A5}"/>
              </a:ext>
            </a:extLst>
          </p:cNvPr>
          <p:cNvSpPr txBox="1"/>
          <p:nvPr/>
        </p:nvSpPr>
        <p:spPr>
          <a:xfrm>
            <a:off x="10360324" y="6018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Amy Winehouse </a:t>
            </a:r>
          </a:p>
        </p:txBody>
      </p:sp>
      <p:pic>
        <p:nvPicPr>
          <p:cNvPr id="20" name="Picture 20">
            <a:extLst>
              <a:ext uri="{FF2B5EF4-FFF2-40B4-BE49-F238E27FC236}">
                <a16:creationId xmlns:a16="http://schemas.microsoft.com/office/drawing/2014/main" id="{50848077-A356-4054-9AB1-68A31F9D9B5C}"/>
              </a:ext>
            </a:extLst>
          </p:cNvPr>
          <p:cNvPicPr>
            <a:picLocks noChangeAspect="1"/>
          </p:cNvPicPr>
          <p:nvPr/>
        </p:nvPicPr>
        <p:blipFill>
          <a:blip r:embed="rId6"/>
          <a:stretch>
            <a:fillRect/>
          </a:stretch>
        </p:blipFill>
        <p:spPr>
          <a:xfrm>
            <a:off x="3502324" y="4452761"/>
            <a:ext cx="2225615" cy="1848744"/>
          </a:xfrm>
          <a:prstGeom prst="rect">
            <a:avLst/>
          </a:prstGeom>
        </p:spPr>
      </p:pic>
      <p:sp>
        <p:nvSpPr>
          <p:cNvPr id="21" name="TextBox 20">
            <a:extLst>
              <a:ext uri="{FF2B5EF4-FFF2-40B4-BE49-F238E27FC236}">
                <a16:creationId xmlns:a16="http://schemas.microsoft.com/office/drawing/2014/main" id="{CB10001C-622E-4907-B105-182937290224}"/>
              </a:ext>
            </a:extLst>
          </p:cNvPr>
          <p:cNvSpPr txBox="1"/>
          <p:nvPr/>
        </p:nvSpPr>
        <p:spPr>
          <a:xfrm>
            <a:off x="3976777" y="63777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B.B. King </a:t>
            </a:r>
          </a:p>
        </p:txBody>
      </p:sp>
    </p:spTree>
    <p:extLst>
      <p:ext uri="{BB962C8B-B14F-4D97-AF65-F5344CB8AC3E}">
        <p14:creationId xmlns:p14="http://schemas.microsoft.com/office/powerpoint/2010/main" val="1554168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7A132-883C-4417-B740-042CA8DCDC37}"/>
              </a:ext>
            </a:extLst>
          </p:cNvPr>
          <p:cNvSpPr>
            <a:spLocks noGrp="1"/>
          </p:cNvSpPr>
          <p:nvPr>
            <p:ph type="title"/>
          </p:nvPr>
        </p:nvSpPr>
        <p:spPr>
          <a:xfrm>
            <a:off x="1371600" y="1020728"/>
            <a:ext cx="9486900" cy="996061"/>
          </a:xfrm>
        </p:spPr>
        <p:txBody>
          <a:bodyPr anchor="b">
            <a:normAutofit/>
          </a:bodyPr>
          <a:lstStyle/>
          <a:p>
            <a:pPr algn="ctr"/>
            <a:r>
              <a:rPr lang="en-US" dirty="0" err="1"/>
              <a:t>Przykłady</a:t>
            </a:r>
            <a:r>
              <a:rPr lang="en-US" dirty="0"/>
              <a:t> </a:t>
            </a:r>
            <a:r>
              <a:rPr lang="en-US" dirty="0" err="1"/>
              <a:t>muzyczne</a:t>
            </a:r>
            <a:endParaRPr lang="en-US" err="1"/>
          </a:p>
        </p:txBody>
      </p:sp>
      <p:sp>
        <p:nvSpPr>
          <p:cNvPr id="3" name="Content Placeholder 2">
            <a:extLst>
              <a:ext uri="{FF2B5EF4-FFF2-40B4-BE49-F238E27FC236}">
                <a16:creationId xmlns:a16="http://schemas.microsoft.com/office/drawing/2014/main" id="{E84037DC-B884-432F-BAD2-638F330572BB}"/>
              </a:ext>
            </a:extLst>
          </p:cNvPr>
          <p:cNvSpPr>
            <a:spLocks noGrp="1"/>
          </p:cNvSpPr>
          <p:nvPr>
            <p:ph idx="1"/>
          </p:nvPr>
        </p:nvSpPr>
        <p:spPr>
          <a:xfrm>
            <a:off x="1371600" y="2200940"/>
            <a:ext cx="9486901" cy="3577854"/>
          </a:xfrm>
        </p:spPr>
        <p:txBody>
          <a:bodyPr vert="horz" lIns="91440" tIns="45720" rIns="91440" bIns="45720" rtlCol="0" anchor="t">
            <a:normAutofit/>
          </a:bodyPr>
          <a:lstStyle/>
          <a:p>
            <a:r>
              <a:rPr lang="en-US" dirty="0">
                <a:ea typeface="+mj-lt"/>
                <a:cs typeface="+mj-lt"/>
              </a:rPr>
              <a:t>https://www.youtube.com/watch?v=CxYRbzGi8Rg&amp;list=PLnhttps://www.youtube.com/watch</a:t>
            </a:r>
            <a:endParaRPr lang="en-US">
              <a:ea typeface="+mj-lt"/>
              <a:cs typeface="+mj-lt"/>
            </a:endParaRPr>
          </a:p>
          <a:p>
            <a:r>
              <a:rPr lang="en-US" dirty="0">
                <a:ea typeface="+mj-lt"/>
                <a:cs typeface="+mj-lt"/>
              </a:rPr>
              <a:t>https://www.youtube.com/watch?v=qvOMYu5EeHs</a:t>
            </a:r>
          </a:p>
          <a:p>
            <a:r>
              <a:rPr lang="en-US" dirty="0">
                <a:ea typeface="+mj-lt"/>
                <a:cs typeface="+mj-lt"/>
              </a:rPr>
              <a:t>https://www.youtube.com/watch?v=XpZHUVjQydI</a:t>
            </a:r>
          </a:p>
          <a:p>
            <a:r>
              <a:rPr lang="en-US" dirty="0">
                <a:ea typeface="+mj-lt"/>
                <a:cs typeface="+mj-lt"/>
              </a:rPr>
              <a:t>https://www.youtube.com/watch?v=UxIPVAPRBi4</a:t>
            </a:r>
            <a:endParaRPr lang="en-US" dirty="0"/>
          </a:p>
        </p:txBody>
      </p:sp>
    </p:spTree>
    <p:extLst>
      <p:ext uri="{BB962C8B-B14F-4D97-AF65-F5344CB8AC3E}">
        <p14:creationId xmlns:p14="http://schemas.microsoft.com/office/powerpoint/2010/main" val="370446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lassicFrameVTI">
  <a:themeElements>
    <a:clrScheme name="AnalogousFromLightSeed_2SEEDS">
      <a:dk1>
        <a:srgbClr val="000000"/>
      </a:dk1>
      <a:lt1>
        <a:srgbClr val="FFFFFF"/>
      </a:lt1>
      <a:dk2>
        <a:srgbClr val="243741"/>
      </a:dk2>
      <a:lt2>
        <a:srgbClr val="E8E4E2"/>
      </a:lt2>
      <a:accent1>
        <a:srgbClr val="4DACD9"/>
      </a:accent1>
      <a:accent2>
        <a:srgbClr val="55AFA6"/>
      </a:accent2>
      <a:accent3>
        <a:srgbClr val="7A95E3"/>
      </a:accent3>
      <a:accent4>
        <a:srgbClr val="955CDC"/>
      </a:accent4>
      <a:accent5>
        <a:srgbClr val="D47AE3"/>
      </a:accent5>
      <a:accent6>
        <a:srgbClr val="DC5CB9"/>
      </a:accent6>
      <a:hlink>
        <a:srgbClr val="A8765E"/>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TotalTime>
  <Words>140</Words>
  <Application>Microsoft Office PowerPoint</Application>
  <PresentationFormat>Panoramiczny</PresentationFormat>
  <Paragraphs>39</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 Light</vt:lpstr>
      <vt:lpstr>Gill Sans MT</vt:lpstr>
      <vt:lpstr>Goudy Old Style</vt:lpstr>
      <vt:lpstr>ClassicFrameVTI</vt:lpstr>
      <vt:lpstr>Jazz </vt:lpstr>
      <vt:lpstr>Co to Jazz ?</vt:lpstr>
      <vt:lpstr> Charakterystyka gatunku </vt:lpstr>
      <vt:lpstr>KORZENIE JAZZU</vt:lpstr>
      <vt:lpstr>Kolejne gatunki to trudne do zdefiniowania blues i ragtime. Ragtime powstał jako przeniesienie na fortepian stylu gry na banjo, charakteryzuje się rytmem krzyżującym się lub synkopowanym, może być zapisywany nutowo. Blues charakteryzuje się nastrojowością, wywodzącą się ze spirituals oraz zawołań i zawodzeń (moans, field hollers). W wieku XIX blues miał formę 12-taktową, po 1900 zyskał dużą popularność w rejonie Nowego Orleanu i delty Missisipi. Do znanych śpiewaków bluesowych należą m.in. Blind Lemon Jefferson, Charlie Patton, John Lee Hooker, Muddy Waters, a śpiewaczek np. Gertrude „Ma” Rainey. W latach 20. blues uzyskał klasyczną formę instrumentalną boogie-woogie, spopularyzowaną zwłaszcza przez kompozytora Saint Louis Blues W. C. Handy’ego. </vt:lpstr>
      <vt:lpstr> Rozwój jazzu </vt:lpstr>
      <vt:lpstr>Jazz w Polsce </vt:lpstr>
      <vt:lpstr>WYKONAWCY JAZzu</vt:lpstr>
      <vt:lpstr>Przykłady muzyczne</vt:lpstr>
      <vt:lpstr>PYTANIA   1.PODAJ JEDNEGO WYKONAWCE JAZZU? 2.CO TO JAZZ? 3.W JAMIM WIEKU ZOSTAŁ ZAPOCZĄTKOWANY JAZZ?</vt:lpstr>
      <vt:lpstr>KONIEC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472</cp:revision>
  <dcterms:created xsi:type="dcterms:W3CDTF">2020-10-26T16:55:46Z</dcterms:created>
  <dcterms:modified xsi:type="dcterms:W3CDTF">2020-11-15T11:31:45Z</dcterms:modified>
</cp:coreProperties>
</file>