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1" r:id="rId7"/>
    <p:sldId id="259" r:id="rId8"/>
    <p:sldId id="263" r:id="rId9"/>
    <p:sldId id="264" r:id="rId10"/>
    <p:sldId id="265" r:id="rId1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5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EE54A3B3-2465-40A6-AFD5-7294DC3EE8B3}" type="datetimeFigureOut">
              <a:rPr lang="pl-PL" smtClean="0"/>
              <a:t>01.03.2022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F4A8DE4-263C-4450-B2F2-1B32814DEE26}" type="slidenum">
              <a:rPr lang="pl-PL" smtClean="0"/>
              <a:t>‹#›</a:t>
            </a:fld>
            <a:endParaRPr lang="pl-PL"/>
          </a:p>
        </p:txBody>
      </p:sp>
    </p:spTree>
    <p:extLst>
      <p:ext uri="{BB962C8B-B14F-4D97-AF65-F5344CB8AC3E}">
        <p14:creationId xmlns:p14="http://schemas.microsoft.com/office/powerpoint/2010/main" val="2503207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E54A3B3-2465-40A6-AFD5-7294DC3EE8B3}" type="datetimeFigureOut">
              <a:rPr lang="pl-PL" smtClean="0"/>
              <a:t>01.03.2022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F4A8DE4-263C-4450-B2F2-1B32814DEE26}" type="slidenum">
              <a:rPr lang="pl-PL" smtClean="0"/>
              <a:t>‹#›</a:t>
            </a:fld>
            <a:endParaRPr lang="pl-PL"/>
          </a:p>
        </p:txBody>
      </p:sp>
    </p:spTree>
    <p:extLst>
      <p:ext uri="{BB962C8B-B14F-4D97-AF65-F5344CB8AC3E}">
        <p14:creationId xmlns:p14="http://schemas.microsoft.com/office/powerpoint/2010/main" val="940921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E54A3B3-2465-40A6-AFD5-7294DC3EE8B3}" type="datetimeFigureOut">
              <a:rPr lang="pl-PL" smtClean="0"/>
              <a:t>01.03.2022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F4A8DE4-263C-4450-B2F2-1B32814DEE26}" type="slidenum">
              <a:rPr lang="pl-PL" smtClean="0"/>
              <a:t>‹#›</a:t>
            </a:fld>
            <a:endParaRPr lang="pl-PL"/>
          </a:p>
        </p:txBody>
      </p:sp>
    </p:spTree>
    <p:extLst>
      <p:ext uri="{BB962C8B-B14F-4D97-AF65-F5344CB8AC3E}">
        <p14:creationId xmlns:p14="http://schemas.microsoft.com/office/powerpoint/2010/main" val="61825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E54A3B3-2465-40A6-AFD5-7294DC3EE8B3}" type="datetimeFigureOut">
              <a:rPr lang="pl-PL" smtClean="0"/>
              <a:t>01.03.2022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F4A8DE4-263C-4450-B2F2-1B32814DEE26}" type="slidenum">
              <a:rPr lang="pl-PL" smtClean="0"/>
              <a:t>‹#›</a:t>
            </a:fld>
            <a:endParaRPr lang="pl-PL"/>
          </a:p>
        </p:txBody>
      </p:sp>
    </p:spTree>
    <p:extLst>
      <p:ext uri="{BB962C8B-B14F-4D97-AF65-F5344CB8AC3E}">
        <p14:creationId xmlns:p14="http://schemas.microsoft.com/office/powerpoint/2010/main" val="363927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EE54A3B3-2465-40A6-AFD5-7294DC3EE8B3}" type="datetimeFigureOut">
              <a:rPr lang="pl-PL" smtClean="0"/>
              <a:t>01.03.2022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F4A8DE4-263C-4450-B2F2-1B32814DEE26}" type="slidenum">
              <a:rPr lang="pl-PL" smtClean="0"/>
              <a:t>‹#›</a:t>
            </a:fld>
            <a:endParaRPr lang="pl-PL"/>
          </a:p>
        </p:txBody>
      </p:sp>
    </p:spTree>
    <p:extLst>
      <p:ext uri="{BB962C8B-B14F-4D97-AF65-F5344CB8AC3E}">
        <p14:creationId xmlns:p14="http://schemas.microsoft.com/office/powerpoint/2010/main" val="149227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EE54A3B3-2465-40A6-AFD5-7294DC3EE8B3}" type="datetimeFigureOut">
              <a:rPr lang="pl-PL" smtClean="0"/>
              <a:t>01.03.2022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F4A8DE4-263C-4450-B2F2-1B32814DEE26}" type="slidenum">
              <a:rPr lang="pl-PL" smtClean="0"/>
              <a:t>‹#›</a:t>
            </a:fld>
            <a:endParaRPr lang="pl-PL"/>
          </a:p>
        </p:txBody>
      </p:sp>
    </p:spTree>
    <p:extLst>
      <p:ext uri="{BB962C8B-B14F-4D97-AF65-F5344CB8AC3E}">
        <p14:creationId xmlns:p14="http://schemas.microsoft.com/office/powerpoint/2010/main" val="102501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EE54A3B3-2465-40A6-AFD5-7294DC3EE8B3}" type="datetimeFigureOut">
              <a:rPr lang="pl-PL" smtClean="0"/>
              <a:t>01.03.2022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F4A8DE4-263C-4450-B2F2-1B32814DEE26}" type="slidenum">
              <a:rPr lang="pl-PL" smtClean="0"/>
              <a:t>‹#›</a:t>
            </a:fld>
            <a:endParaRPr lang="pl-PL"/>
          </a:p>
        </p:txBody>
      </p:sp>
    </p:spTree>
    <p:extLst>
      <p:ext uri="{BB962C8B-B14F-4D97-AF65-F5344CB8AC3E}">
        <p14:creationId xmlns:p14="http://schemas.microsoft.com/office/powerpoint/2010/main" val="3412193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E54A3B3-2465-40A6-AFD5-7294DC3EE8B3}" type="datetimeFigureOut">
              <a:rPr lang="pl-PL" smtClean="0"/>
              <a:t>01.03.2022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F4A8DE4-263C-4450-B2F2-1B32814DEE26}" type="slidenum">
              <a:rPr lang="pl-PL" smtClean="0"/>
              <a:t>‹#›</a:t>
            </a:fld>
            <a:endParaRPr lang="pl-PL"/>
          </a:p>
        </p:txBody>
      </p:sp>
    </p:spTree>
    <p:extLst>
      <p:ext uri="{BB962C8B-B14F-4D97-AF65-F5344CB8AC3E}">
        <p14:creationId xmlns:p14="http://schemas.microsoft.com/office/powerpoint/2010/main" val="277960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E54A3B3-2465-40A6-AFD5-7294DC3EE8B3}" type="datetimeFigureOut">
              <a:rPr lang="pl-PL" smtClean="0"/>
              <a:t>01.03.2022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F4A8DE4-263C-4450-B2F2-1B32814DEE26}" type="slidenum">
              <a:rPr lang="pl-PL" smtClean="0"/>
              <a:t>‹#›</a:t>
            </a:fld>
            <a:endParaRPr lang="pl-PL"/>
          </a:p>
        </p:txBody>
      </p:sp>
    </p:spTree>
    <p:extLst>
      <p:ext uri="{BB962C8B-B14F-4D97-AF65-F5344CB8AC3E}">
        <p14:creationId xmlns:p14="http://schemas.microsoft.com/office/powerpoint/2010/main" val="356299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EE54A3B3-2465-40A6-AFD5-7294DC3EE8B3}" type="datetimeFigureOut">
              <a:rPr lang="pl-PL" smtClean="0"/>
              <a:t>01.03.2022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F4A8DE4-263C-4450-B2F2-1B32814DEE26}" type="slidenum">
              <a:rPr lang="pl-PL" smtClean="0"/>
              <a:t>‹#›</a:t>
            </a:fld>
            <a:endParaRPr lang="pl-PL"/>
          </a:p>
        </p:txBody>
      </p:sp>
    </p:spTree>
    <p:extLst>
      <p:ext uri="{BB962C8B-B14F-4D97-AF65-F5344CB8AC3E}">
        <p14:creationId xmlns:p14="http://schemas.microsoft.com/office/powerpoint/2010/main" val="277573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EE54A3B3-2465-40A6-AFD5-7294DC3EE8B3}" type="datetimeFigureOut">
              <a:rPr lang="pl-PL" smtClean="0"/>
              <a:t>01.03.2022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F4A8DE4-263C-4450-B2F2-1B32814DEE26}" type="slidenum">
              <a:rPr lang="pl-PL" smtClean="0"/>
              <a:t>‹#›</a:t>
            </a:fld>
            <a:endParaRPr lang="pl-PL"/>
          </a:p>
        </p:txBody>
      </p:sp>
    </p:spTree>
    <p:extLst>
      <p:ext uri="{BB962C8B-B14F-4D97-AF65-F5344CB8AC3E}">
        <p14:creationId xmlns:p14="http://schemas.microsoft.com/office/powerpoint/2010/main" val="76998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4A3B3-2465-40A6-AFD5-7294DC3EE8B3}" type="datetimeFigureOut">
              <a:rPr lang="pl-PL" smtClean="0"/>
              <a:t>01.03.2022</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A8DE4-263C-4450-B2F2-1B32814DEE26}" type="slidenum">
              <a:rPr lang="pl-PL" smtClean="0"/>
              <a:t>‹#›</a:t>
            </a:fld>
            <a:endParaRPr lang="pl-PL"/>
          </a:p>
        </p:txBody>
      </p:sp>
    </p:spTree>
    <p:extLst>
      <p:ext uri="{BB962C8B-B14F-4D97-AF65-F5344CB8AC3E}">
        <p14:creationId xmlns:p14="http://schemas.microsoft.com/office/powerpoint/2010/main" val="125590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478942" y="2695492"/>
            <a:ext cx="8950518" cy="2651222"/>
          </a:xfrm>
        </p:spPr>
        <p:txBody>
          <a:bodyPr>
            <a:noAutofit/>
          </a:bodyPr>
          <a:lstStyle/>
          <a:p>
            <a:r>
              <a:rPr lang="pl-PL" sz="9600" b="1" dirty="0" smtClean="0">
                <a:ln w="22225">
                  <a:solidFill>
                    <a:sysClr val="windowText" lastClr="000000"/>
                  </a:solidFill>
                  <a:prstDash val="solid"/>
                </a:ln>
                <a:solidFill>
                  <a:sysClr val="windowText" lastClr="000000"/>
                </a:solidFill>
                <a:latin typeface="Georgia" panose="02040502050405020303" pitchFamily="18" charset="0"/>
              </a:rPr>
              <a:t>NAJSTARSZE GRY PLANSZOWE</a:t>
            </a:r>
            <a:endParaRPr lang="pl-PL" sz="9600" b="1" dirty="0">
              <a:ln w="22225">
                <a:solidFill>
                  <a:sysClr val="windowText" lastClr="000000"/>
                </a:solidFill>
                <a:prstDash val="solid"/>
              </a:ln>
              <a:solidFill>
                <a:sysClr val="windowText" lastClr="000000"/>
              </a:solidFill>
              <a:latin typeface="Georgia" panose="02040502050405020303" pitchFamily="18" charset="0"/>
            </a:endParaRPr>
          </a:p>
        </p:txBody>
      </p:sp>
    </p:spTree>
    <p:extLst>
      <p:ext uri="{BB962C8B-B14F-4D97-AF65-F5344CB8AC3E}">
        <p14:creationId xmlns:p14="http://schemas.microsoft.com/office/powerpoint/2010/main" val="3535868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757238" y="890546"/>
            <a:ext cx="8491993" cy="4524315"/>
          </a:xfrm>
          <a:prstGeom prst="rect">
            <a:avLst/>
          </a:prstGeom>
          <a:noFill/>
        </p:spPr>
        <p:txBody>
          <a:bodyPr wrap="square" rtlCol="0">
            <a:spAutoFit/>
          </a:bodyPr>
          <a:lstStyle/>
          <a:p>
            <a:pPr algn="ctr"/>
            <a:r>
              <a:rPr lang="pl-PL" sz="9600" b="1" dirty="0" smtClean="0">
                <a:ln w="22225">
                  <a:solidFill>
                    <a:sysClr val="windowText" lastClr="000000"/>
                  </a:solidFill>
                  <a:prstDash val="solid"/>
                </a:ln>
                <a:solidFill>
                  <a:sysClr val="windowText" lastClr="000000"/>
                </a:solidFill>
                <a:latin typeface="Georgia" panose="02040502050405020303" pitchFamily="18" charset="0"/>
              </a:rPr>
              <a:t>DZIĘKUJĘ </a:t>
            </a:r>
          </a:p>
          <a:p>
            <a:pPr algn="ctr"/>
            <a:r>
              <a:rPr lang="pl-PL" sz="9600" b="1" dirty="0" smtClean="0">
                <a:ln w="22225">
                  <a:solidFill>
                    <a:sysClr val="windowText" lastClr="000000"/>
                  </a:solidFill>
                  <a:prstDash val="solid"/>
                </a:ln>
                <a:solidFill>
                  <a:sysClr val="windowText" lastClr="000000"/>
                </a:solidFill>
                <a:latin typeface="Georgia" panose="02040502050405020303" pitchFamily="18" charset="0"/>
              </a:rPr>
              <a:t>ZA </a:t>
            </a:r>
          </a:p>
          <a:p>
            <a:pPr algn="ctr"/>
            <a:r>
              <a:rPr lang="pl-PL" sz="9600" b="1" dirty="0" smtClean="0">
                <a:ln w="22225">
                  <a:solidFill>
                    <a:sysClr val="windowText" lastClr="000000"/>
                  </a:solidFill>
                  <a:prstDash val="solid"/>
                </a:ln>
                <a:solidFill>
                  <a:sysClr val="windowText" lastClr="000000"/>
                </a:solidFill>
                <a:latin typeface="Georgia" panose="02040502050405020303" pitchFamily="18" charset="0"/>
              </a:rPr>
              <a:t>UWAGĘ</a:t>
            </a:r>
            <a:endParaRPr lang="pl-PL" sz="9600" b="1" dirty="0">
              <a:ln w="22225">
                <a:solidFill>
                  <a:sysClr val="windowText" lastClr="000000"/>
                </a:solidFill>
                <a:prstDash val="solid"/>
              </a:ln>
              <a:solidFill>
                <a:sysClr val="windowText" lastClr="000000"/>
              </a:solidFill>
              <a:latin typeface="Georgia" panose="02040502050405020303" pitchFamily="18" charset="0"/>
            </a:endParaRPr>
          </a:p>
        </p:txBody>
      </p:sp>
      <p:sp>
        <p:nvSpPr>
          <p:cNvPr id="3" name="pole tekstowe 2"/>
          <p:cNvSpPr txBox="1"/>
          <p:nvPr/>
        </p:nvSpPr>
        <p:spPr>
          <a:xfrm>
            <a:off x="9048584" y="6074797"/>
            <a:ext cx="3411109" cy="369332"/>
          </a:xfrm>
          <a:prstGeom prst="rect">
            <a:avLst/>
          </a:prstGeom>
          <a:noFill/>
        </p:spPr>
        <p:txBody>
          <a:bodyPr wrap="square" rtlCol="0">
            <a:spAutoFit/>
          </a:bodyPr>
          <a:lstStyle/>
          <a:p>
            <a:r>
              <a:rPr lang="pl-PL" b="1" dirty="0" smtClean="0">
                <a:latin typeface="Georgia" panose="02040502050405020303" pitchFamily="18" charset="0"/>
              </a:rPr>
              <a:t>EWA MROCZEK</a:t>
            </a:r>
            <a:endParaRPr lang="pl-PL" b="1" dirty="0">
              <a:latin typeface="Georgia" panose="02040502050405020303" pitchFamily="18" charset="0"/>
            </a:endParaRPr>
          </a:p>
        </p:txBody>
      </p:sp>
    </p:spTree>
    <p:extLst>
      <p:ext uri="{BB962C8B-B14F-4D97-AF65-F5344CB8AC3E}">
        <p14:creationId xmlns:p14="http://schemas.microsoft.com/office/powerpoint/2010/main" val="222530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564544" y="652008"/>
            <a:ext cx="6488264" cy="584775"/>
          </a:xfrm>
          <a:prstGeom prst="rect">
            <a:avLst/>
          </a:prstGeom>
          <a:noFill/>
        </p:spPr>
        <p:txBody>
          <a:bodyPr wrap="square" rtlCol="0">
            <a:spAutoFit/>
          </a:bodyPr>
          <a:lstStyle/>
          <a:p>
            <a:r>
              <a:rPr lang="pl-PL" sz="3200" b="1" dirty="0" smtClean="0">
                <a:ln w="22225">
                  <a:solidFill>
                    <a:sysClr val="windowText" lastClr="000000"/>
                  </a:solidFill>
                  <a:prstDash val="solid"/>
                </a:ln>
                <a:solidFill>
                  <a:sysClr val="windowText" lastClr="000000"/>
                </a:solidFill>
                <a:latin typeface="Georgia" panose="02040502050405020303" pitchFamily="18" charset="0"/>
              </a:rPr>
              <a:t>KRÓLEWSKA GRA Z UR</a:t>
            </a:r>
            <a:endParaRPr lang="pl-PL" sz="3200" b="1" dirty="0">
              <a:ln w="22225">
                <a:solidFill>
                  <a:sysClr val="windowText" lastClr="000000"/>
                </a:solidFill>
                <a:prstDash val="solid"/>
              </a:ln>
              <a:solidFill>
                <a:sysClr val="windowText" lastClr="000000"/>
              </a:solidFill>
              <a:latin typeface="Georgia" panose="02040502050405020303" pitchFamily="18" charset="0"/>
            </a:endParaRPr>
          </a:p>
        </p:txBody>
      </p:sp>
      <p:sp>
        <p:nvSpPr>
          <p:cNvPr id="4" name="pole tekstowe 3"/>
          <p:cNvSpPr txBox="1"/>
          <p:nvPr/>
        </p:nvSpPr>
        <p:spPr>
          <a:xfrm>
            <a:off x="333954" y="1674105"/>
            <a:ext cx="6663193" cy="3970318"/>
          </a:xfrm>
          <a:prstGeom prst="rect">
            <a:avLst/>
          </a:prstGeom>
          <a:noFill/>
        </p:spPr>
        <p:txBody>
          <a:bodyPr wrap="square" rtlCol="0">
            <a:spAutoFit/>
          </a:bodyPr>
          <a:lstStyle/>
          <a:p>
            <a:r>
              <a:rPr lang="pl-PL" b="1" dirty="0" smtClean="0">
                <a:ln w="0"/>
                <a:effectLst>
                  <a:outerShdw blurRad="38100" dist="19050" dir="2700000" algn="tl" rotWithShape="0">
                    <a:schemeClr val="dk1">
                      <a:alpha val="40000"/>
                    </a:schemeClr>
                  </a:outerShdw>
                </a:effectLst>
                <a:latin typeface="Georgia" panose="02040502050405020303" pitchFamily="18" charset="0"/>
              </a:rPr>
              <a:t>KRÓLEWSKA GRA Z UR (RÓWNIEŻ „GRA NA DWUDZIESTU KWADRATACH”) </a:t>
            </a:r>
            <a:r>
              <a:rPr lang="pl-PL" b="1" dirty="0" smtClean="0">
                <a:ln w="0"/>
                <a:effectLst>
                  <a:outerShdw blurRad="38100" dist="19050" dir="2700000" algn="tl" rotWithShape="0">
                    <a:schemeClr val="dk1">
                      <a:alpha val="40000"/>
                    </a:schemeClr>
                  </a:outerShdw>
                </a:effectLst>
                <a:latin typeface="Georgia" panose="02040502050405020303" pitchFamily="18" charset="0"/>
              </a:rPr>
              <a:t>- </a:t>
            </a:r>
            <a:r>
              <a:rPr lang="pl-PL" b="1" dirty="0" smtClean="0">
                <a:ln w="0"/>
                <a:effectLst>
                  <a:outerShdw blurRad="38100" dist="19050" dir="2700000" algn="tl" rotWithShape="0">
                    <a:schemeClr val="dk1">
                      <a:alpha val="40000"/>
                    </a:schemeClr>
                  </a:outerShdw>
                </a:effectLst>
                <a:latin typeface="Georgia" panose="02040502050405020303" pitchFamily="18" charset="0"/>
              </a:rPr>
              <a:t>GRA PLANSZOWA POPULARNA PRAWDOPODOBNIE PRAWIE 5000 LAT TEMU W MEZOPOTAMII. NAJSTARSZY KOMPLET ZNALEZIONO W GROBOWCACH KRÓLEWSKICH Z UR, Z OKOŁO 2600 ROKU P.N.E. GRA BYŁA PREKURSOREM TRYKTRAKA I JEST UWAŻANA ZA JEDNĄ Z NAJSTARSZYCH GIER PLANSZOWYCH NA ŚWIECIE.</a:t>
            </a:r>
          </a:p>
          <a:p>
            <a:r>
              <a:rPr lang="pl-PL" b="1" dirty="0" smtClean="0">
                <a:ln w="0"/>
                <a:effectLst>
                  <a:outerShdw blurRad="38100" dist="19050" dir="2700000" algn="tl" rotWithShape="0">
                    <a:schemeClr val="dk1">
                      <a:alpha val="40000"/>
                    </a:schemeClr>
                  </a:outerShdw>
                </a:effectLst>
                <a:latin typeface="Georgia" panose="02040502050405020303" pitchFamily="18" charset="0"/>
              </a:rPr>
              <a:t>KAŻDY GRACZ MIAŁ PO SIEDEM PIONKÓW, KTÓRE MUSIELI PRZESUNĄĆ NA DRUGI KONIEC PLANSZY. DO WEJŚCIA NA SAMĄ PLANSZĘ, TRZEBA BYŁO WYKONAĆ SPECJALNY RZUT KOSTKĄ. PIĘĆ PÓL Z ROZETKAMI OZNACZAŁO SZCZĘŚLIWE POLA.</a:t>
            </a:r>
            <a:endParaRPr lang="pl-PL" b="1" dirty="0">
              <a:ln w="0"/>
              <a:effectLst>
                <a:outerShdw blurRad="38100" dist="19050" dir="2700000" algn="tl" rotWithShape="0">
                  <a:schemeClr val="dk1">
                    <a:alpha val="40000"/>
                  </a:schemeClr>
                </a:outerShdw>
              </a:effectLst>
              <a:latin typeface="Georgia" panose="02040502050405020303" pitchFamily="18" charset="0"/>
            </a:endParaRPr>
          </a:p>
        </p:txBody>
      </p:sp>
      <p:pic>
        <p:nvPicPr>
          <p:cNvPr id="5" name="Obraz 4"/>
          <p:cNvPicPr>
            <a:picLocks noChangeAspect="1"/>
          </p:cNvPicPr>
          <p:nvPr/>
        </p:nvPicPr>
        <p:blipFill>
          <a:blip r:embed="rId2"/>
          <a:stretch>
            <a:fillRect/>
          </a:stretch>
        </p:blipFill>
        <p:spPr>
          <a:xfrm>
            <a:off x="7052808" y="1495022"/>
            <a:ext cx="4996069" cy="3747052"/>
          </a:xfrm>
          <a:prstGeom prst="rect">
            <a:avLst/>
          </a:prstGeom>
        </p:spPr>
      </p:pic>
    </p:spTree>
    <p:extLst>
      <p:ext uri="{BB962C8B-B14F-4D97-AF65-F5344CB8AC3E}">
        <p14:creationId xmlns:p14="http://schemas.microsoft.com/office/powerpoint/2010/main" val="1189526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82594" y="174929"/>
            <a:ext cx="5414838" cy="584775"/>
          </a:xfrm>
          <a:prstGeom prst="rect">
            <a:avLst/>
          </a:prstGeom>
          <a:noFill/>
        </p:spPr>
        <p:txBody>
          <a:bodyPr wrap="square" rtlCol="0">
            <a:spAutoFit/>
          </a:bodyPr>
          <a:lstStyle/>
          <a:p>
            <a:r>
              <a:rPr lang="pl-PL" sz="3200" b="1" dirty="0" smtClean="0">
                <a:ln w="22225">
                  <a:solidFill>
                    <a:sysClr val="windowText" lastClr="000000"/>
                  </a:solidFill>
                  <a:prstDash val="solid"/>
                </a:ln>
                <a:solidFill>
                  <a:sysClr val="windowText" lastClr="000000"/>
                </a:solidFill>
                <a:latin typeface="Georgia" panose="02040502050405020303" pitchFamily="18" charset="0"/>
              </a:rPr>
              <a:t>MANKALA</a:t>
            </a:r>
            <a:endParaRPr lang="pl-PL" dirty="0"/>
          </a:p>
        </p:txBody>
      </p:sp>
      <p:pic>
        <p:nvPicPr>
          <p:cNvPr id="3" name="Obraz 2"/>
          <p:cNvPicPr>
            <a:picLocks noChangeAspect="1"/>
          </p:cNvPicPr>
          <p:nvPr/>
        </p:nvPicPr>
        <p:blipFill>
          <a:blip r:embed="rId2"/>
          <a:stretch>
            <a:fillRect/>
          </a:stretch>
        </p:blipFill>
        <p:spPr>
          <a:xfrm>
            <a:off x="8713412" y="294198"/>
            <a:ext cx="2762970" cy="6320293"/>
          </a:xfrm>
          <a:prstGeom prst="rect">
            <a:avLst/>
          </a:prstGeom>
        </p:spPr>
      </p:pic>
      <p:sp>
        <p:nvSpPr>
          <p:cNvPr id="4" name="pole tekstowe 3"/>
          <p:cNvSpPr txBox="1"/>
          <p:nvPr/>
        </p:nvSpPr>
        <p:spPr>
          <a:xfrm>
            <a:off x="326003" y="759704"/>
            <a:ext cx="6639340" cy="369332"/>
          </a:xfrm>
          <a:prstGeom prst="rect">
            <a:avLst/>
          </a:prstGeom>
          <a:noFill/>
        </p:spPr>
        <p:txBody>
          <a:bodyPr wrap="square" rtlCol="0">
            <a:spAutoFit/>
          </a:bodyPr>
          <a:lstStyle/>
          <a:p>
            <a:endParaRPr lang="pl-PL" dirty="0"/>
          </a:p>
        </p:txBody>
      </p:sp>
      <p:sp>
        <p:nvSpPr>
          <p:cNvPr id="5" name="pole tekstowe 4"/>
          <p:cNvSpPr txBox="1"/>
          <p:nvPr/>
        </p:nvSpPr>
        <p:spPr>
          <a:xfrm>
            <a:off x="516835" y="834887"/>
            <a:ext cx="7513982" cy="5632311"/>
          </a:xfrm>
          <a:prstGeom prst="rect">
            <a:avLst/>
          </a:prstGeom>
          <a:noFill/>
        </p:spPr>
        <p:txBody>
          <a:bodyPr wrap="square" rtlCol="0">
            <a:spAutoFit/>
          </a:bodyPr>
          <a:lstStyle/>
          <a:p>
            <a:r>
              <a:rPr lang="pl-PL" b="1" dirty="0" smtClean="0">
                <a:latin typeface="Georgia" panose="02040502050405020303" pitchFamily="18" charset="0"/>
              </a:rPr>
              <a:t>MANKALA – GRUPA GIER O CHARAKTERZE PRZEDE WSZYSTKIM LICZBOWYM.</a:t>
            </a:r>
          </a:p>
          <a:p>
            <a:r>
              <a:rPr lang="pl-PL" b="1" dirty="0" smtClean="0">
                <a:latin typeface="Georgia" panose="02040502050405020303" pitchFamily="18" charset="0"/>
              </a:rPr>
              <a:t>GRY Z RODZINY MANKALA SĄ ZNANE W AFRYCE OD 9 TYS LAT P.N.E. </a:t>
            </a:r>
            <a:r>
              <a:rPr lang="pl-PL" b="1" i="0" dirty="0" smtClean="0">
                <a:solidFill>
                  <a:srgbClr val="202122"/>
                </a:solidFill>
                <a:effectLst/>
                <a:latin typeface="Georgia" panose="02040502050405020303" pitchFamily="18" charset="0"/>
              </a:rPr>
              <a:t>ISTNIEJE PONAD 200 RÓŻNYCH OKREŚLEŃ TEJ SAMEJ GRY. GRA POLEGA NA „ROZSIEWANIU” </a:t>
            </a:r>
            <a:r>
              <a:rPr lang="pl-PL" b="1" i="0" dirty="0" smtClean="0">
                <a:solidFill>
                  <a:srgbClr val="202122"/>
                </a:solidFill>
                <a:effectLst/>
                <a:latin typeface="Georgia" panose="02040502050405020303" pitchFamily="18" charset="0"/>
              </a:rPr>
              <a:t>KAMIENI </a:t>
            </a:r>
            <a:r>
              <a:rPr lang="pl-PL" b="1" i="0" dirty="0" smtClean="0">
                <a:solidFill>
                  <a:srgbClr val="202122"/>
                </a:solidFill>
                <a:effectLst/>
                <a:latin typeface="Georgia" panose="02040502050405020303" pitchFamily="18" charset="0"/>
              </a:rPr>
              <a:t>DO SĄSIEDNICH PÓL. MOGĄ TO BYĆ SWOJE POLA LUB PRZECIWNIKA . ROZSIEWANIE ODBYWA SIĘ WIĘC OD LEWEJ DO PRAWEJ STRONY WE WŁASNYCH DOŁKACH, I OD PRAWEJ DO LEWEJ PO STRONIE PRZECIWNIKA. GRA TOCZY SIĘ DO CHWILI, GDY WSZYSTKIE KAMIENIE ZOSTAJĄ ZBITE, LUB (ZNACZNIE CZĘŚCIEJ) DO CHWILI, GDY JEDEN Z GRACZY, NA KTÓREGO PRZYPADA KOLEJNOŚĆ RUCHU, NIE MOŻE GO WYKONAĆ, GDYŻ PO JEGO STRONIE PLANSZY NIE MA ANI JEDNEGO KAMIENIA. WÓWCZAS KAMIENIE ZNAJDUJĄCE SIĘ JESZCZE NA PLANSZY ZOSTAJĄ RÓWNIEŻ ZDOBYTE PRZEZ PRZECIWNIKA (TEGO GRACZA, PO KTÓREGO STRONIE SIĘ ZNAJDUJĄ).</a:t>
            </a:r>
          </a:p>
          <a:p>
            <a:r>
              <a:rPr lang="pl-PL" b="1" i="0" dirty="0" smtClean="0">
                <a:solidFill>
                  <a:srgbClr val="202122"/>
                </a:solidFill>
                <a:effectLst/>
                <a:latin typeface="Georgia" panose="02040502050405020303" pitchFamily="18" charset="0"/>
              </a:rPr>
              <a:t>WYGRYWA PARTIĘ TEN Z GRACZY, KTÓRY ZDOBYŁ WIĘCEJ KAMIENI.</a:t>
            </a:r>
            <a:endParaRPr lang="pl-PL" b="1" dirty="0">
              <a:latin typeface="Georgia" panose="02040502050405020303" pitchFamily="18" charset="0"/>
            </a:endParaRPr>
          </a:p>
        </p:txBody>
      </p:sp>
    </p:spTree>
    <p:extLst>
      <p:ext uri="{BB962C8B-B14F-4D97-AF65-F5344CB8AC3E}">
        <p14:creationId xmlns:p14="http://schemas.microsoft.com/office/powerpoint/2010/main" val="2481676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65760" y="79513"/>
            <a:ext cx="4094921" cy="584775"/>
          </a:xfrm>
          <a:prstGeom prst="rect">
            <a:avLst/>
          </a:prstGeom>
          <a:noFill/>
        </p:spPr>
        <p:txBody>
          <a:bodyPr wrap="square" rtlCol="0">
            <a:spAutoFit/>
          </a:bodyPr>
          <a:lstStyle/>
          <a:p>
            <a:r>
              <a:rPr lang="pl-PL" sz="3200" b="1" dirty="0" smtClean="0">
                <a:ln w="22225">
                  <a:solidFill>
                    <a:sysClr val="windowText" lastClr="000000"/>
                  </a:solidFill>
                  <a:prstDash val="solid"/>
                </a:ln>
                <a:solidFill>
                  <a:sysClr val="windowText" lastClr="000000"/>
                </a:solidFill>
                <a:latin typeface="Georgia" panose="02040502050405020303" pitchFamily="18" charset="0"/>
              </a:rPr>
              <a:t>WARI</a:t>
            </a:r>
            <a:endParaRPr lang="pl-PL" sz="3200" b="1" dirty="0">
              <a:ln w="22225">
                <a:solidFill>
                  <a:sysClr val="windowText" lastClr="000000"/>
                </a:solidFill>
                <a:prstDash val="solid"/>
              </a:ln>
              <a:solidFill>
                <a:sysClr val="windowText" lastClr="000000"/>
              </a:solidFill>
              <a:latin typeface="Georgia" panose="02040502050405020303" pitchFamily="18" charset="0"/>
            </a:endParaRPr>
          </a:p>
        </p:txBody>
      </p:sp>
      <p:sp>
        <p:nvSpPr>
          <p:cNvPr id="3" name="pole tekstowe 2"/>
          <p:cNvSpPr txBox="1"/>
          <p:nvPr/>
        </p:nvSpPr>
        <p:spPr>
          <a:xfrm>
            <a:off x="111318" y="548015"/>
            <a:ext cx="11919006" cy="3293209"/>
          </a:xfrm>
          <a:prstGeom prst="rect">
            <a:avLst/>
          </a:prstGeom>
          <a:noFill/>
        </p:spPr>
        <p:txBody>
          <a:bodyPr wrap="square" rtlCol="0">
            <a:spAutoFit/>
          </a:bodyPr>
          <a:lstStyle/>
          <a:p>
            <a:r>
              <a:rPr lang="pl-PL" sz="1600" b="1" dirty="0" smtClean="0">
                <a:latin typeface="Georgia" panose="02040502050405020303" pitchFamily="18" charset="0"/>
              </a:rPr>
              <a:t>WARI – GRA PLANSZOWA POCHODZĄCA Z AFRYKI, NALEŻĄCA DO GRUPY GIER MANKALA. JEST ZNANA W CAŁEJ AFRYCE. DO GRY POTRZEBNE JEST: 48 ŻETONÓW (NP. PESTEK, KAMYKÓW), A TAKŻE PALETA Z WGŁĘBIENIAMI: 12 MNIEJSZYMI ORAZ 2 WIĘKSZYMI NA ZBIERANIE WYGRANYCH.</a:t>
            </a:r>
          </a:p>
          <a:p>
            <a:r>
              <a:rPr lang="pl-PL" sz="1600" b="1" dirty="0" smtClean="0">
                <a:latin typeface="Georgia" panose="02040502050405020303" pitchFamily="18" charset="0"/>
              </a:rPr>
              <a:t>NA JEDEN MECZ SKŁADA SIĘ 7 PARTII. W GRZE BIORĄ UDZIAŁ DWIE OSOBY. KAŻDA DYSPONUJE 6 DOŁKAMI I 1 MISECZKĄ. NA POCZĄTKU ROZGRYWKI W KAŻDYM Z 6 DOŁKÓW ZNAJDUJĄ SIĘ PO 4 ŻETONY. </a:t>
            </a:r>
          </a:p>
          <a:p>
            <a:r>
              <a:rPr lang="pl-PL" sz="1600" b="1" dirty="0" smtClean="0">
                <a:latin typeface="Georgia" panose="02040502050405020303" pitchFamily="18" charset="0"/>
              </a:rPr>
              <a:t>ZASADY GRY: RUCHY WYKONUJE SIĘ W LEWO WOKÓŁ PALETY</a:t>
            </a:r>
          </a:p>
          <a:p>
            <a:r>
              <a:rPr lang="pl-PL" sz="1600" b="1" dirty="0" smtClean="0">
                <a:latin typeface="Georgia" panose="02040502050405020303" pitchFamily="18" charset="0"/>
              </a:rPr>
              <a:t>                            KAŻDY RUCH GRACZA ("ROZSIEW") ROZPOCZYNA SIĘ OD WYJĘCIA WSZYSTKICH   </a:t>
            </a:r>
          </a:p>
          <a:p>
            <a:r>
              <a:rPr lang="pl-PL" sz="1600" b="1" dirty="0">
                <a:latin typeface="Georgia" panose="02040502050405020303" pitchFamily="18" charset="0"/>
              </a:rPr>
              <a:t> </a:t>
            </a:r>
            <a:r>
              <a:rPr lang="pl-PL" sz="1600" b="1" dirty="0" smtClean="0">
                <a:latin typeface="Georgia" panose="02040502050405020303" pitchFamily="18" charset="0"/>
              </a:rPr>
              <a:t>                           ŻETONÓW Z WYBRANEGO WŁASNEGO DOŁKA I ROZŁOŻENIU ICH PO JEDNYM DO </a:t>
            </a:r>
          </a:p>
          <a:p>
            <a:r>
              <a:rPr lang="pl-PL" sz="1600" b="1" dirty="0">
                <a:latin typeface="Georgia" panose="02040502050405020303" pitchFamily="18" charset="0"/>
              </a:rPr>
              <a:t> </a:t>
            </a:r>
            <a:r>
              <a:rPr lang="pl-PL" sz="1600" b="1" dirty="0" smtClean="0">
                <a:latin typeface="Georgia" panose="02040502050405020303" pitchFamily="18" charset="0"/>
              </a:rPr>
              <a:t>                           KOLEJNYCH DOŁKÓW;</a:t>
            </a:r>
          </a:p>
          <a:p>
            <a:r>
              <a:rPr lang="pl-PL" sz="1600" b="1" dirty="0" smtClean="0">
                <a:latin typeface="Georgia" panose="02040502050405020303" pitchFamily="18" charset="0"/>
              </a:rPr>
              <a:t>                           JEŚLI OSTATNI KAMIEŃ WPADA DO DOŁKA PRZECIWNIKA W KTÓRYM ŁĄCZNIE </a:t>
            </a:r>
          </a:p>
          <a:p>
            <a:r>
              <a:rPr lang="pl-PL" sz="1600" b="1" dirty="0">
                <a:latin typeface="Georgia" panose="02040502050405020303" pitchFamily="18" charset="0"/>
              </a:rPr>
              <a:t> </a:t>
            </a:r>
            <a:r>
              <a:rPr lang="pl-PL" sz="1600" b="1" dirty="0" smtClean="0">
                <a:latin typeface="Georgia" panose="02040502050405020303" pitchFamily="18" charset="0"/>
              </a:rPr>
              <a:t>                           ZNAJDUJĄ SIĘ 2 LUB 3 ŻETONY – TO ZABIERA SIĘ JE  JAKO PREMIĘ DO SWOJEJ MISECZKI;</a:t>
            </a:r>
          </a:p>
          <a:p>
            <a:endParaRPr lang="pl-PL" sz="1600" dirty="0"/>
          </a:p>
        </p:txBody>
      </p:sp>
      <p:pic>
        <p:nvPicPr>
          <p:cNvPr id="4" name="Obraz 3"/>
          <p:cNvPicPr>
            <a:picLocks noChangeAspect="1"/>
          </p:cNvPicPr>
          <p:nvPr/>
        </p:nvPicPr>
        <p:blipFill>
          <a:blip r:embed="rId2"/>
          <a:stretch>
            <a:fillRect/>
          </a:stretch>
        </p:blipFill>
        <p:spPr>
          <a:xfrm>
            <a:off x="238539" y="3841224"/>
            <a:ext cx="4969435" cy="2607282"/>
          </a:xfrm>
          <a:prstGeom prst="rect">
            <a:avLst/>
          </a:prstGeom>
        </p:spPr>
      </p:pic>
      <p:sp>
        <p:nvSpPr>
          <p:cNvPr id="5" name="pole tekstowe 4"/>
          <p:cNvSpPr txBox="1"/>
          <p:nvPr/>
        </p:nvSpPr>
        <p:spPr>
          <a:xfrm>
            <a:off x="5697043" y="3841224"/>
            <a:ext cx="6269670" cy="2339102"/>
          </a:xfrm>
          <a:prstGeom prst="rect">
            <a:avLst/>
          </a:prstGeom>
          <a:noFill/>
        </p:spPr>
        <p:txBody>
          <a:bodyPr wrap="square" rtlCol="0">
            <a:spAutoFit/>
          </a:bodyPr>
          <a:lstStyle/>
          <a:p>
            <a:endParaRPr lang="pl-PL" dirty="0" smtClean="0"/>
          </a:p>
          <a:p>
            <a:r>
              <a:rPr lang="pl-PL" sz="1600" b="1" dirty="0" smtClean="0">
                <a:latin typeface="Georgia" panose="02040502050405020303" pitchFamily="18" charset="0"/>
              </a:rPr>
              <a:t>W CZASIE JEDNEGO ROZSIEWU DOŁEK Z KTÓREGO POBRANO ŻETONY POZOSTAJE ZAWSZE PUSTY (TZN. JEŻELI W DOŁKU BYŁO 12 I WIĘCEJ ŻETONÓW – CO POZWALA NA PEŁNE OKRĄŻENIE PLANSZY – TO DOŁEK, Z KTÓREGO SIĘ POBIERAŁO, PRZESKAKUJE SIĘ);</a:t>
            </a:r>
          </a:p>
          <a:p>
            <a:r>
              <a:rPr lang="pl-PL" sz="1600" b="1" dirty="0" smtClean="0">
                <a:latin typeface="Georgia" panose="02040502050405020303" pitchFamily="18" charset="0"/>
              </a:rPr>
              <a:t>CELEM GRY JEST ZDOBYCIE CO NAJMNIEJ 25 ŻETONÓW.</a:t>
            </a:r>
            <a:endParaRPr lang="pl-PL" sz="1600" b="1" dirty="0">
              <a:latin typeface="Georgia" panose="02040502050405020303" pitchFamily="18" charset="0"/>
            </a:endParaRPr>
          </a:p>
        </p:txBody>
      </p:sp>
    </p:spTree>
    <p:extLst>
      <p:ext uri="{BB962C8B-B14F-4D97-AF65-F5344CB8AC3E}">
        <p14:creationId xmlns:p14="http://schemas.microsoft.com/office/powerpoint/2010/main" val="3834240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61176" y="127221"/>
            <a:ext cx="5216055" cy="584775"/>
          </a:xfrm>
          <a:prstGeom prst="rect">
            <a:avLst/>
          </a:prstGeom>
          <a:noFill/>
        </p:spPr>
        <p:txBody>
          <a:bodyPr wrap="square" rtlCol="0">
            <a:spAutoFit/>
          </a:bodyPr>
          <a:lstStyle/>
          <a:p>
            <a:r>
              <a:rPr lang="pl-PL" sz="3200" b="1" dirty="0" smtClean="0">
                <a:ln w="22225">
                  <a:solidFill>
                    <a:sysClr val="windowText" lastClr="000000"/>
                  </a:solidFill>
                  <a:prstDash val="solid"/>
                </a:ln>
                <a:solidFill>
                  <a:sysClr val="windowText" lastClr="000000"/>
                </a:solidFill>
                <a:latin typeface="Georgia" panose="02040502050405020303" pitchFamily="18" charset="0"/>
              </a:rPr>
              <a:t>SENET</a:t>
            </a:r>
            <a:endParaRPr lang="pl-PL" sz="3200" b="1" dirty="0">
              <a:ln w="22225">
                <a:solidFill>
                  <a:sysClr val="windowText" lastClr="000000"/>
                </a:solidFill>
                <a:prstDash val="solid"/>
              </a:ln>
              <a:solidFill>
                <a:sysClr val="windowText" lastClr="000000"/>
              </a:solidFill>
              <a:latin typeface="Georgia" panose="02040502050405020303" pitchFamily="18" charset="0"/>
            </a:endParaRPr>
          </a:p>
        </p:txBody>
      </p:sp>
      <p:sp>
        <p:nvSpPr>
          <p:cNvPr id="3" name="pole tekstowe 2"/>
          <p:cNvSpPr txBox="1"/>
          <p:nvPr/>
        </p:nvSpPr>
        <p:spPr>
          <a:xfrm>
            <a:off x="333956" y="967379"/>
            <a:ext cx="5168347" cy="4770537"/>
          </a:xfrm>
          <a:prstGeom prst="rect">
            <a:avLst/>
          </a:prstGeom>
          <a:noFill/>
        </p:spPr>
        <p:txBody>
          <a:bodyPr wrap="square" rtlCol="0">
            <a:spAutoFit/>
          </a:bodyPr>
          <a:lstStyle/>
          <a:p>
            <a:r>
              <a:rPr lang="pl-PL" sz="1600" b="1" dirty="0" smtClean="0">
                <a:latin typeface="Georgia" panose="02040502050405020303" pitchFamily="18" charset="0"/>
              </a:rPr>
              <a:t>SENET – POPULARNA W STAROŻYTNYM EGIPCIE GRA PLANSZOWA. POMIMO WIELU BADAŃ ARCHEOLOGICZNYCH NIE UDAŁO SIĘ POZNAĆ ZASADY TEJ GRY. POPULARNOŚĆ TEJ GRY BYŁA BARDZO DUŻA, O CZYM ŚWIADCZĄ LICZNE PRZEDSTAWIENIA GRAJĄCYCH EGIPCJAN I TO W RÓŻNYCH SYTUACJACH – W DOMU I POZA DOMEM, W TAWERNACH, OGRODACH, W KOLEJKACH DO GOLARZA. ZNANE JEST PRZEDSTAWIENIE FARAONA GRAJĄCEGO W SENET Z DAMĄ CZY TEŻ GRAJĄCEJ KRÓLOWEJ NEFERTARI. O POPULARNOŚCI TEJ GRY ŚWIADCZY RÓWNIEŻ FAKT, ŻE PLANSZA Z PIONAMI WCHODZIŁA RÓWNIEŻ CZĘSTO W SKŁAD WYPOSAŻENIA GROBOWEGO, ABY ZMARLI MOGLI PODDAWAĆ SIĘ ULUBIONEJ ROZRYWCE RÓWNIEŻ W ZAŚWIATACH. </a:t>
            </a:r>
          </a:p>
        </p:txBody>
      </p:sp>
      <p:pic>
        <p:nvPicPr>
          <p:cNvPr id="4" name="Obraz 3"/>
          <p:cNvPicPr>
            <a:picLocks noChangeAspect="1"/>
          </p:cNvPicPr>
          <p:nvPr/>
        </p:nvPicPr>
        <p:blipFill>
          <a:blip r:embed="rId2"/>
          <a:stretch>
            <a:fillRect/>
          </a:stretch>
        </p:blipFill>
        <p:spPr>
          <a:xfrm>
            <a:off x="5763915" y="375652"/>
            <a:ext cx="6083527" cy="3854485"/>
          </a:xfrm>
          <a:prstGeom prst="rect">
            <a:avLst/>
          </a:prstGeom>
        </p:spPr>
      </p:pic>
      <p:sp>
        <p:nvSpPr>
          <p:cNvPr id="5" name="pole tekstowe 4"/>
          <p:cNvSpPr txBox="1"/>
          <p:nvPr/>
        </p:nvSpPr>
        <p:spPr>
          <a:xfrm>
            <a:off x="5909144" y="4587903"/>
            <a:ext cx="5876014" cy="1569660"/>
          </a:xfrm>
          <a:prstGeom prst="rect">
            <a:avLst/>
          </a:prstGeom>
          <a:noFill/>
        </p:spPr>
        <p:txBody>
          <a:bodyPr wrap="square" rtlCol="0">
            <a:spAutoFit/>
          </a:bodyPr>
          <a:lstStyle/>
          <a:p>
            <a:pPr lvl="0"/>
            <a:r>
              <a:rPr lang="pl-PL" sz="1600" b="1" dirty="0">
                <a:solidFill>
                  <a:prstClr val="black"/>
                </a:solidFill>
                <a:latin typeface="Georgia" panose="02040502050405020303" pitchFamily="18" charset="0"/>
              </a:rPr>
              <a:t>SENET TO SIATKA Z TRZYDZIESTU KWADRATÓW, UŁOŻONYCH W TRZECH RZĘDACH PO DZIESIĘĆ. PIONKI DO GRY SKŁADAJĄ SIĘ Z DWÓCH ZESTAWÓW PO PIĘĆ SZTUK. CELEM GRY JEST PRZEPROWADZENIE PIONKÓW (DUSZ) ZE ŚWIATA ŻYWYCH DO </a:t>
            </a:r>
            <a:r>
              <a:rPr lang="pl-PL" sz="1600" b="1" dirty="0" smtClean="0">
                <a:solidFill>
                  <a:prstClr val="black"/>
                </a:solidFill>
                <a:latin typeface="Georgia" panose="02040502050405020303" pitchFamily="18" charset="0"/>
              </a:rPr>
              <a:t>ŚWIATA UMARŁYCH. </a:t>
            </a:r>
            <a:endParaRPr lang="pl-PL" sz="1600" b="1" dirty="0">
              <a:solidFill>
                <a:prstClr val="black"/>
              </a:solidFill>
              <a:latin typeface="Georgia" panose="02040502050405020303" pitchFamily="18" charset="0"/>
            </a:endParaRPr>
          </a:p>
        </p:txBody>
      </p:sp>
    </p:spTree>
    <p:extLst>
      <p:ext uri="{BB962C8B-B14F-4D97-AF65-F5344CB8AC3E}">
        <p14:creationId xmlns:p14="http://schemas.microsoft.com/office/powerpoint/2010/main" val="2767594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74930" y="198783"/>
            <a:ext cx="3760967" cy="584775"/>
          </a:xfrm>
          <a:prstGeom prst="rect">
            <a:avLst/>
          </a:prstGeom>
          <a:noFill/>
        </p:spPr>
        <p:txBody>
          <a:bodyPr wrap="square" rtlCol="0">
            <a:spAutoFit/>
          </a:bodyPr>
          <a:lstStyle/>
          <a:p>
            <a:r>
              <a:rPr lang="pl-PL" sz="3200" b="1" dirty="0" smtClean="0">
                <a:ln w="22225">
                  <a:solidFill>
                    <a:sysClr val="windowText" lastClr="000000"/>
                  </a:solidFill>
                  <a:prstDash val="solid"/>
                </a:ln>
                <a:solidFill>
                  <a:sysClr val="windowText" lastClr="000000"/>
                </a:solidFill>
                <a:latin typeface="Georgia" panose="02040502050405020303" pitchFamily="18" charset="0"/>
              </a:rPr>
              <a:t>GO</a:t>
            </a:r>
            <a:endParaRPr lang="pl-PL" sz="3200" b="1" dirty="0">
              <a:ln w="22225">
                <a:solidFill>
                  <a:sysClr val="windowText" lastClr="000000"/>
                </a:solidFill>
                <a:prstDash val="solid"/>
              </a:ln>
              <a:solidFill>
                <a:sysClr val="windowText" lastClr="000000"/>
              </a:solidFill>
              <a:latin typeface="Georgia" panose="02040502050405020303" pitchFamily="18" charset="0"/>
            </a:endParaRPr>
          </a:p>
        </p:txBody>
      </p:sp>
      <p:sp>
        <p:nvSpPr>
          <p:cNvPr id="3" name="pole tekstowe 2"/>
          <p:cNvSpPr txBox="1"/>
          <p:nvPr/>
        </p:nvSpPr>
        <p:spPr>
          <a:xfrm>
            <a:off x="349856" y="715617"/>
            <a:ext cx="6209970" cy="5755422"/>
          </a:xfrm>
          <a:prstGeom prst="rect">
            <a:avLst/>
          </a:prstGeom>
          <a:noFill/>
        </p:spPr>
        <p:txBody>
          <a:bodyPr wrap="square" rtlCol="0">
            <a:spAutoFit/>
          </a:bodyPr>
          <a:lstStyle/>
          <a:p>
            <a:r>
              <a:rPr lang="pl-PL" sz="1600" b="1" dirty="0" smtClean="0">
                <a:latin typeface="Georgia" panose="02040502050405020303" pitchFamily="18" charset="0"/>
              </a:rPr>
              <a:t>GO (JAP. </a:t>
            </a:r>
            <a:r>
              <a:rPr lang="en-US" altLang="ja-JP" sz="1600" b="1" dirty="0" smtClean="0">
                <a:latin typeface="Georgia" panose="02040502050405020303" pitchFamily="18" charset="0"/>
              </a:rPr>
              <a:t>– </a:t>
            </a:r>
            <a:r>
              <a:rPr lang="pl-PL" sz="1600" b="1" dirty="0" smtClean="0">
                <a:latin typeface="Georgia" panose="02040502050405020303" pitchFamily="18" charset="0"/>
              </a:rPr>
              <a:t>GO LUB </a:t>
            </a:r>
            <a:r>
              <a:rPr lang="en-US" altLang="ja-JP" sz="1600" b="1" dirty="0" smtClean="0">
                <a:latin typeface="Georgia" panose="02040502050405020303" pitchFamily="18" charset="0"/>
              </a:rPr>
              <a:t>– </a:t>
            </a:r>
            <a:r>
              <a:rPr lang="pl-PL" sz="1600" b="1" dirty="0" smtClean="0">
                <a:latin typeface="Georgia" panose="02040502050405020303" pitchFamily="18" charset="0"/>
              </a:rPr>
              <a:t>IGO, CHIŃ.</a:t>
            </a:r>
            <a:r>
              <a:rPr lang="en-US" altLang="ja-JP" sz="1600" b="1" dirty="0" smtClean="0">
                <a:latin typeface="Georgia" panose="02040502050405020303" pitchFamily="18" charset="0"/>
              </a:rPr>
              <a:t>– </a:t>
            </a:r>
            <a:r>
              <a:rPr lang="pl-PL" sz="1600" b="1" dirty="0" smtClean="0">
                <a:latin typeface="Georgia" panose="02040502050405020303" pitchFamily="18" charset="0"/>
              </a:rPr>
              <a:t>WÉIQÍ, KOR. </a:t>
            </a:r>
            <a:r>
              <a:rPr lang="en-US" altLang="ko-KR" sz="1600" b="1" dirty="0" smtClean="0">
                <a:latin typeface="Georgia" panose="02040502050405020303" pitchFamily="18" charset="0"/>
              </a:rPr>
              <a:t>– </a:t>
            </a:r>
            <a:r>
              <a:rPr lang="pl-PL" sz="1600" b="1" dirty="0" smtClean="0">
                <a:latin typeface="Georgia" panose="02040502050405020303" pitchFamily="18" charset="0"/>
              </a:rPr>
              <a:t>BADUK, PADUK) – STAROCHIŃSKA GRA PLANSZOWA, POPULARNA RÓWNIEŻ W KOREI I JAPONII.  DLA WIELU LUDZI, GŁÓWNIE LUDZI WSCHODU, GO JEST SPECYFICZNYM POŁĄCZENIEM NAUKI, SZTUKI I SPORTU.</a:t>
            </a:r>
          </a:p>
          <a:p>
            <a:r>
              <a:rPr lang="pl-PL" sz="1600" b="1" dirty="0" smtClean="0">
                <a:latin typeface="Georgia" panose="02040502050405020303" pitchFamily="18" charset="0"/>
              </a:rPr>
              <a:t>LEGENDARNE POCZĄTKI GO SIĘGAJĄ PONAD 2000 LAT P.N.E.</a:t>
            </a:r>
          </a:p>
          <a:p>
            <a:r>
              <a:rPr lang="pl-PL" sz="1600" b="1" dirty="0" smtClean="0">
                <a:latin typeface="Georgia" panose="02040502050405020303" pitchFamily="18" charset="0"/>
              </a:rPr>
              <a:t>GRĘ ROZGRYWA DWÓCH GRACZY NA KWADRATOWEJ PLANSZY (GOBAN)PRZECIĘTEJ 19 LINIAMI POZIOMYMI I 19 LINIAMI PIONOWYMI TWORZĄCYMI 361 PRZECIĘĆ (SKRZYŻOWAŃ). </a:t>
            </a:r>
          </a:p>
          <a:p>
            <a:r>
              <a:rPr lang="pl-PL" sz="1600" b="1" dirty="0" smtClean="0">
                <a:latin typeface="Georgia" panose="02040502050405020303" pitchFamily="18" charset="0"/>
              </a:rPr>
              <a:t>GRACZE KŁADĄ NA PRZEMIAN CZARNE I BIAŁE KAMIENIE NA PRZECIĘCIU LINII.</a:t>
            </a:r>
          </a:p>
          <a:p>
            <a:r>
              <a:rPr lang="pl-PL" sz="1600" b="1" dirty="0" smtClean="0">
                <a:latin typeface="Georgia" panose="02040502050405020303" pitchFamily="18" charset="0"/>
              </a:rPr>
              <a:t>GRĘ ROZPOCZYNA GRACZ GRAJĄCY KAMIENIAMI CZARNYMI.</a:t>
            </a:r>
          </a:p>
          <a:p>
            <a:r>
              <a:rPr lang="pl-PL" sz="1600" b="1" dirty="0" smtClean="0">
                <a:latin typeface="Georgia" panose="02040502050405020303" pitchFamily="18" charset="0"/>
              </a:rPr>
              <a:t>CELEM GRY JEST OTOCZENIE WŁASNYMI KAMIENIAMI, NA PUSTEJ POCZĄTKOWO PLANSZY, TERYTORIUM WIĘKSZEGO NIŻ TERYTORIUM PRZECIWNIKA.</a:t>
            </a:r>
          </a:p>
          <a:p>
            <a:r>
              <a:rPr lang="pl-PL" sz="1600" b="1" dirty="0" smtClean="0">
                <a:latin typeface="Georgia" panose="02040502050405020303" pitchFamily="18" charset="0"/>
              </a:rPr>
              <a:t>KAMIENI RAZ POSTAWIONYCH NA PLANSZY NIE PRZESUWA SIĘ, MOGĄ NATOMIAST ZOSTAĆ ZBITE PRZEZ PRZECIWNIKA.</a:t>
            </a:r>
          </a:p>
        </p:txBody>
      </p:sp>
      <p:pic>
        <p:nvPicPr>
          <p:cNvPr id="4" name="Obraz 3"/>
          <p:cNvPicPr>
            <a:picLocks noChangeAspect="1"/>
          </p:cNvPicPr>
          <p:nvPr/>
        </p:nvPicPr>
        <p:blipFill>
          <a:blip r:embed="rId2"/>
          <a:stretch>
            <a:fillRect/>
          </a:stretch>
        </p:blipFill>
        <p:spPr>
          <a:xfrm>
            <a:off x="7708287" y="3782750"/>
            <a:ext cx="2914650" cy="2924175"/>
          </a:xfrm>
          <a:prstGeom prst="rect">
            <a:avLst/>
          </a:prstGeom>
        </p:spPr>
      </p:pic>
      <p:pic>
        <p:nvPicPr>
          <p:cNvPr id="5" name="Obraz 4"/>
          <p:cNvPicPr>
            <a:picLocks noChangeAspect="1"/>
          </p:cNvPicPr>
          <p:nvPr/>
        </p:nvPicPr>
        <p:blipFill>
          <a:blip r:embed="rId3"/>
          <a:stretch>
            <a:fillRect/>
          </a:stretch>
        </p:blipFill>
        <p:spPr>
          <a:xfrm>
            <a:off x="6734752" y="198783"/>
            <a:ext cx="4665686" cy="3522593"/>
          </a:xfrm>
          <a:prstGeom prst="rect">
            <a:avLst/>
          </a:prstGeom>
        </p:spPr>
      </p:pic>
    </p:spTree>
    <p:extLst>
      <p:ext uri="{BB962C8B-B14F-4D97-AF65-F5344CB8AC3E}">
        <p14:creationId xmlns:p14="http://schemas.microsoft.com/office/powerpoint/2010/main" val="207616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28153" y="100511"/>
            <a:ext cx="4015409" cy="584775"/>
          </a:xfrm>
          <a:prstGeom prst="rect">
            <a:avLst/>
          </a:prstGeom>
          <a:noFill/>
        </p:spPr>
        <p:txBody>
          <a:bodyPr wrap="square" rtlCol="0">
            <a:spAutoFit/>
          </a:bodyPr>
          <a:lstStyle/>
          <a:p>
            <a:r>
              <a:rPr lang="pl-PL" sz="3200" b="1" dirty="0" smtClean="0">
                <a:ln w="22225">
                  <a:solidFill>
                    <a:sysClr val="windowText" lastClr="000000"/>
                  </a:solidFill>
                  <a:prstDash val="solid"/>
                </a:ln>
                <a:solidFill>
                  <a:sysClr val="windowText" lastClr="000000"/>
                </a:solidFill>
                <a:latin typeface="Georgia" panose="02040502050405020303" pitchFamily="18" charset="0"/>
              </a:rPr>
              <a:t>TRYKTRAK</a:t>
            </a:r>
            <a:endParaRPr lang="pl-PL" sz="3200" b="1" dirty="0">
              <a:ln w="22225">
                <a:solidFill>
                  <a:sysClr val="windowText" lastClr="000000"/>
                </a:solidFill>
                <a:prstDash val="solid"/>
              </a:ln>
              <a:solidFill>
                <a:sysClr val="windowText" lastClr="000000"/>
              </a:solidFill>
              <a:latin typeface="Georgia" panose="02040502050405020303" pitchFamily="18" charset="0"/>
            </a:endParaRPr>
          </a:p>
        </p:txBody>
      </p:sp>
      <p:sp>
        <p:nvSpPr>
          <p:cNvPr id="4" name="pole tekstowe 3"/>
          <p:cNvSpPr txBox="1"/>
          <p:nvPr/>
        </p:nvSpPr>
        <p:spPr>
          <a:xfrm>
            <a:off x="341906" y="685286"/>
            <a:ext cx="10153816" cy="2031325"/>
          </a:xfrm>
          <a:prstGeom prst="rect">
            <a:avLst/>
          </a:prstGeom>
          <a:noFill/>
        </p:spPr>
        <p:txBody>
          <a:bodyPr wrap="square" rtlCol="0">
            <a:spAutoFit/>
          </a:bodyPr>
          <a:lstStyle/>
          <a:p>
            <a:pPr algn="ctr"/>
            <a:r>
              <a:rPr lang="pl-PL" b="1" dirty="0" smtClean="0">
                <a:latin typeface="Georgia" panose="02040502050405020303" pitchFamily="18" charset="0"/>
              </a:rPr>
              <a:t>TRYKTRAK (ANG. BACKGAMMON) LUB NARDY (OD PAL. NĒW-ARDAXŠĪR — DOSŁOWNIE: ODWAŻNY ARDASZIR) – GRA PLANSZOWA DLA DWÓCH GRACZY. KAŻDY Z GRACZY DYSPONUJE 15 PIONAMI W ODRĘBNYCH KOLORACH, KTÓRE PRZESUWA PO PLANSZY, SKŁADAJĄCEJ SIĘ Z 24 PÓL (TRÓJKĄTÓW), NAZYWANYCH LINIAMI, ZGODNIE Z LICZBĄ OCZEK WYRZUCONYCH NA DWÓCH KOSTKACH. CELEM GRY JEST ZDJĘCIE WSZYSTKICH SWOICH PIONÓW Z PLANSZY. WYGRYWA GRACZ, KTÓRY UCZYNI TO PIERWSZY.</a:t>
            </a:r>
            <a:endParaRPr lang="pl-PL" b="1" dirty="0">
              <a:latin typeface="Georgia" panose="02040502050405020303" pitchFamily="18" charset="0"/>
            </a:endParaRPr>
          </a:p>
        </p:txBody>
      </p:sp>
      <p:pic>
        <p:nvPicPr>
          <p:cNvPr id="5" name="Obraz 4"/>
          <p:cNvPicPr>
            <a:picLocks noChangeAspect="1"/>
          </p:cNvPicPr>
          <p:nvPr/>
        </p:nvPicPr>
        <p:blipFill>
          <a:blip r:embed="rId2"/>
          <a:stretch>
            <a:fillRect/>
          </a:stretch>
        </p:blipFill>
        <p:spPr>
          <a:xfrm>
            <a:off x="7051593" y="2878372"/>
            <a:ext cx="4803801" cy="3647330"/>
          </a:xfrm>
          <a:prstGeom prst="rect">
            <a:avLst/>
          </a:prstGeom>
        </p:spPr>
      </p:pic>
      <p:pic>
        <p:nvPicPr>
          <p:cNvPr id="6" name="Obraz 5"/>
          <p:cNvPicPr>
            <a:picLocks noChangeAspect="1"/>
          </p:cNvPicPr>
          <p:nvPr/>
        </p:nvPicPr>
        <p:blipFill>
          <a:blip r:embed="rId3"/>
          <a:stretch>
            <a:fillRect/>
          </a:stretch>
        </p:blipFill>
        <p:spPr>
          <a:xfrm>
            <a:off x="954157" y="2949485"/>
            <a:ext cx="5001702" cy="3576217"/>
          </a:xfrm>
          <a:prstGeom prst="rect">
            <a:avLst/>
          </a:prstGeom>
        </p:spPr>
      </p:pic>
    </p:spTree>
    <p:extLst>
      <p:ext uri="{BB962C8B-B14F-4D97-AF65-F5344CB8AC3E}">
        <p14:creationId xmlns:p14="http://schemas.microsoft.com/office/powerpoint/2010/main" val="1616089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41905" y="205976"/>
            <a:ext cx="5096787" cy="584775"/>
          </a:xfrm>
          <a:prstGeom prst="rect">
            <a:avLst/>
          </a:prstGeom>
          <a:noFill/>
        </p:spPr>
        <p:txBody>
          <a:bodyPr wrap="square" rtlCol="0">
            <a:spAutoFit/>
          </a:bodyPr>
          <a:lstStyle/>
          <a:p>
            <a:r>
              <a:rPr lang="pl-PL" sz="3200" b="1" dirty="0" smtClean="0">
                <a:ln w="22225">
                  <a:solidFill>
                    <a:sysClr val="windowText" lastClr="000000"/>
                  </a:solidFill>
                  <a:prstDash val="solid"/>
                </a:ln>
                <a:solidFill>
                  <a:sysClr val="windowText" lastClr="000000"/>
                </a:solidFill>
                <a:latin typeface="Georgia" panose="02040502050405020303" pitchFamily="18" charset="0"/>
              </a:rPr>
              <a:t>MŁYNEK</a:t>
            </a:r>
            <a:endParaRPr lang="pl-PL" sz="3200" b="1" dirty="0">
              <a:ln w="22225">
                <a:solidFill>
                  <a:sysClr val="windowText" lastClr="000000"/>
                </a:solidFill>
                <a:prstDash val="solid"/>
              </a:ln>
              <a:solidFill>
                <a:sysClr val="windowText" lastClr="000000"/>
              </a:solidFill>
              <a:latin typeface="Georgia" panose="02040502050405020303" pitchFamily="18" charset="0"/>
            </a:endParaRPr>
          </a:p>
        </p:txBody>
      </p:sp>
      <p:sp>
        <p:nvSpPr>
          <p:cNvPr id="3" name="pole tekstowe 2"/>
          <p:cNvSpPr txBox="1"/>
          <p:nvPr/>
        </p:nvSpPr>
        <p:spPr>
          <a:xfrm>
            <a:off x="68769" y="790751"/>
            <a:ext cx="6909683" cy="5509200"/>
          </a:xfrm>
          <a:prstGeom prst="rect">
            <a:avLst/>
          </a:prstGeom>
          <a:noFill/>
        </p:spPr>
        <p:txBody>
          <a:bodyPr wrap="square" rtlCol="0">
            <a:spAutoFit/>
          </a:bodyPr>
          <a:lstStyle/>
          <a:p>
            <a:r>
              <a:rPr lang="pl-PL" sz="1600" b="1" dirty="0" smtClean="0">
                <a:latin typeface="Georgia" panose="02040502050405020303" pitchFamily="18" charset="0"/>
              </a:rPr>
              <a:t>MŁYNEK JEST JEDNĄ Z NAJSTARSZYCH GIER ZNANYCH DO DZIŚ. PIERWSZE ŚLADY MINIATUR PLANSZ DO MŁYNKA ZNAJDOWANO JUŻ W GROBACH (OK. 3400–700 P.N.E.).</a:t>
            </a:r>
          </a:p>
          <a:p>
            <a:r>
              <a:rPr lang="pl-PL" sz="1600" b="1" dirty="0" smtClean="0">
                <a:latin typeface="Georgia" panose="02040502050405020303" pitchFamily="18" charset="0"/>
              </a:rPr>
              <a:t>GRA PRZEZNACZONA DLA DWÓCH OSÓB.</a:t>
            </a:r>
          </a:p>
          <a:p>
            <a:r>
              <a:rPr lang="pl-PL" sz="1600" b="1" dirty="0" smtClean="0">
                <a:latin typeface="Georgia" panose="02040502050405020303" pitchFamily="18" charset="0"/>
              </a:rPr>
              <a:t>W NAJBARDZIEJ POPULARNYM WARIANCIE, KAŻDY GRACZ MA PO 9 PIONÓW. GRA ROZPOCZYNA SIĘ PRZEZ WYLOSOWANIE ROZPOCZYNAJĄCEGO. NASTĘPNIE GRACZE ROZMIESZCZAJĄ NA PRZEMIAN SWOJE PIONY NA POLACH PLANSZY (PUNKTY, W KTÓRYCH SCHODZĄ SIĘ LINIE). JEŚLI KTÓREMUŚ UDA SIĘ USTAWIĆ SWOJE TRZY PIONY W LINII (MŁYNEK), MOŻE ZDJĄĆ Z PLANSZY DOWOLNY PION PRZECIWNIKA, O ILE NIE SĄ ONE USTAWIONE W MŁYNKU. GDY JUŻ WSZYSTKIE PIONY STOJĄ NA PLANSZY, GRACZE MOGĄ PRZESUWAĆ JE O JEDNO POLE W JAKIMKOLWIEK KIERUNKU.</a:t>
            </a:r>
          </a:p>
          <a:p>
            <a:r>
              <a:rPr lang="pl-PL" sz="1600" b="1" dirty="0" smtClean="0">
                <a:latin typeface="Georgia" panose="02040502050405020303" pitchFamily="18" charset="0"/>
              </a:rPr>
              <a:t>W PRZYPADKU, KIEDY GRACZOWI POZOSTAJĄ NA PLANSZY TYLKO TRZY PIONY, MOŻE ON PRZESTAWIAĆ WYBRANE ZE SWOICH PIONÓW NA JAKIEKOLWIEK WOLNE POLA.  KONIEC GRY NASTĘPUJE W SYTUACJI, KIEDY JEDEN Z GRACZY POZOSTAJE Z DWOMA PIONAMI NA PLANSZY LUB NIE MOŻE WYKONAĆ DOZWOLONEGO RUCHU BO JEST ZABLOKOWANY.   </a:t>
            </a:r>
            <a:endParaRPr lang="pl-PL" sz="1600" b="1" dirty="0">
              <a:latin typeface="Georgia" panose="02040502050405020303" pitchFamily="18" charset="0"/>
            </a:endParaRPr>
          </a:p>
        </p:txBody>
      </p:sp>
      <p:pic>
        <p:nvPicPr>
          <p:cNvPr id="4" name="Obraz 3"/>
          <p:cNvPicPr>
            <a:picLocks noChangeAspect="1"/>
          </p:cNvPicPr>
          <p:nvPr/>
        </p:nvPicPr>
        <p:blipFill>
          <a:blip r:embed="rId2"/>
          <a:stretch>
            <a:fillRect/>
          </a:stretch>
        </p:blipFill>
        <p:spPr>
          <a:xfrm>
            <a:off x="7331101" y="273917"/>
            <a:ext cx="4557191" cy="3051312"/>
          </a:xfrm>
          <a:prstGeom prst="rect">
            <a:avLst/>
          </a:prstGeom>
        </p:spPr>
      </p:pic>
      <p:pic>
        <p:nvPicPr>
          <p:cNvPr id="5" name="Obraz 4"/>
          <p:cNvPicPr>
            <a:picLocks noChangeAspect="1"/>
          </p:cNvPicPr>
          <p:nvPr/>
        </p:nvPicPr>
        <p:blipFill>
          <a:blip r:embed="rId3"/>
          <a:stretch>
            <a:fillRect/>
          </a:stretch>
        </p:blipFill>
        <p:spPr>
          <a:xfrm>
            <a:off x="7451030" y="3637756"/>
            <a:ext cx="4437261" cy="2969171"/>
          </a:xfrm>
          <a:prstGeom prst="rect">
            <a:avLst/>
          </a:prstGeom>
        </p:spPr>
      </p:pic>
    </p:spTree>
    <p:extLst>
      <p:ext uri="{BB962C8B-B14F-4D97-AF65-F5344CB8AC3E}">
        <p14:creationId xmlns:p14="http://schemas.microsoft.com/office/powerpoint/2010/main" val="972540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61176" y="174929"/>
            <a:ext cx="6623436" cy="584775"/>
          </a:xfrm>
          <a:prstGeom prst="rect">
            <a:avLst/>
          </a:prstGeom>
          <a:noFill/>
        </p:spPr>
        <p:txBody>
          <a:bodyPr wrap="square" rtlCol="0">
            <a:spAutoFit/>
          </a:bodyPr>
          <a:lstStyle/>
          <a:p>
            <a:r>
              <a:rPr lang="pl-PL" sz="3200" b="1" dirty="0" smtClean="0">
                <a:ln w="22225">
                  <a:solidFill>
                    <a:sysClr val="windowText" lastClr="000000"/>
                  </a:solidFill>
                  <a:prstDash val="solid"/>
                </a:ln>
                <a:solidFill>
                  <a:sysClr val="windowText" lastClr="000000"/>
                </a:solidFill>
                <a:latin typeface="Georgia" panose="02040502050405020303" pitchFamily="18" charset="0"/>
              </a:rPr>
              <a:t>SZACHY</a:t>
            </a:r>
            <a:endParaRPr lang="pl-PL" sz="3200" b="1" dirty="0">
              <a:ln w="22225">
                <a:solidFill>
                  <a:sysClr val="windowText" lastClr="000000"/>
                </a:solidFill>
                <a:prstDash val="solid"/>
              </a:ln>
              <a:solidFill>
                <a:sysClr val="windowText" lastClr="000000"/>
              </a:solidFill>
              <a:latin typeface="Georgia" panose="02040502050405020303" pitchFamily="18" charset="0"/>
            </a:endParaRPr>
          </a:p>
        </p:txBody>
      </p:sp>
      <p:sp>
        <p:nvSpPr>
          <p:cNvPr id="3" name="pole tekstowe 2"/>
          <p:cNvSpPr txBox="1"/>
          <p:nvPr/>
        </p:nvSpPr>
        <p:spPr>
          <a:xfrm>
            <a:off x="206736" y="759704"/>
            <a:ext cx="11656612" cy="3046988"/>
          </a:xfrm>
          <a:prstGeom prst="rect">
            <a:avLst/>
          </a:prstGeom>
          <a:noFill/>
        </p:spPr>
        <p:txBody>
          <a:bodyPr wrap="square" rtlCol="0">
            <a:spAutoFit/>
          </a:bodyPr>
          <a:lstStyle/>
          <a:p>
            <a:r>
              <a:rPr lang="pl-PL" sz="1600" b="1" dirty="0" smtClean="0">
                <a:latin typeface="Georgia" panose="02040502050405020303" pitchFamily="18" charset="0"/>
              </a:rPr>
              <a:t>SZACHY – RODZINA STRATEGICZNYCH GIER PLANSZOWYCH ROZGRYWANYCH PRZEZ DWÓCH GRACZY NA 64-POLOWEJ SZACHOWNICY, ZA POMOCĄ ZESTAWU BIEREK (PIONÓW I FIGUR). PRZECIWNICY DYSPONUJĄ ZESTAWAMI BIEREK W ODMIENNYCH KOLORACH. W SKŁAD KAŻDEGO Z NICH WCHODZI SZESNAŚCIE BIEREK: KRÓL, HETMAN LUB KRÓLOWA DWA GOŃCE (LAUFRY), DWA SKOCZKI (ZWANE TEŻ KONIKAMI), DWIE WIEŻE ORAZ OSIEM PIONÓW (PIONKÓW). SZACHY TO GRA, W KTÓREJ UDZIAŁ BIORĄ DWIE OSOBY. GRĘ ZAWSZE ROZPOCZYNAJĄ BIAŁE. GRACZE NA ZMIANĘ WYKONUJĄ POSUNIĘCIA SWOIMI BIERKAMI ZGODNIE Z ZASADAMI RUCHU DLA DANEJ BIERKI I JEŚLI WEJDZIE ONA NA POLE ZAJMOWANE PRZEZ PRZECIWNIKA, ZBIJA JEGO BIERKĘ.</a:t>
            </a:r>
          </a:p>
          <a:p>
            <a:r>
              <a:rPr lang="pl-PL" sz="1600" b="1" dirty="0" smtClean="0">
                <a:latin typeface="Georgia" panose="02040502050405020303" pitchFamily="18" charset="0"/>
              </a:rPr>
              <a:t>SZACH JEST GROŹBĄ ZBICIA KRÓLA, KTÓRA MUSI BYĆ ZAŻEGNANA PRZEZ PRZECIWNIKA W NASTĘPNYM POSUNIĘCIU (KRÓLA NIE MOŻNA ZBIĆ). MAT, CZYLI POSTAWIENIE KRÓLA PRZECIWNIKA W SZACHU, PRZED KTÓRYM NIE MA OBRONY, KOŃCZY PARTIĘ I OZNACZA ZWYCIĘSTWO GRACZA. GRA POCHODZI Z INDII.</a:t>
            </a:r>
            <a:endParaRPr lang="pl-PL" sz="1600" b="1" dirty="0">
              <a:latin typeface="Georgia" panose="02040502050405020303" pitchFamily="18" charset="0"/>
            </a:endParaRPr>
          </a:p>
        </p:txBody>
      </p:sp>
      <p:pic>
        <p:nvPicPr>
          <p:cNvPr id="5" name="Obraz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235688" y="3589889"/>
            <a:ext cx="3371352" cy="3032884"/>
          </a:xfrm>
          <a:prstGeom prst="rect">
            <a:avLst/>
          </a:prstGeom>
        </p:spPr>
      </p:pic>
      <p:pic>
        <p:nvPicPr>
          <p:cNvPr id="6" name="Obraz 5"/>
          <p:cNvPicPr>
            <a:picLocks noChangeAspect="1"/>
          </p:cNvPicPr>
          <p:nvPr/>
        </p:nvPicPr>
        <p:blipFill>
          <a:blip r:embed="rId4"/>
          <a:stretch>
            <a:fillRect/>
          </a:stretch>
        </p:blipFill>
        <p:spPr>
          <a:xfrm>
            <a:off x="1748417" y="3736022"/>
            <a:ext cx="4479441" cy="2886751"/>
          </a:xfrm>
          <a:prstGeom prst="rect">
            <a:avLst/>
          </a:prstGeom>
        </p:spPr>
      </p:pic>
    </p:spTree>
    <p:extLst>
      <p:ext uri="{BB962C8B-B14F-4D97-AF65-F5344CB8AC3E}">
        <p14:creationId xmlns:p14="http://schemas.microsoft.com/office/powerpoint/2010/main" val="370897904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1153</Words>
  <Application>Microsoft Office PowerPoint</Application>
  <PresentationFormat>Panoramiczny</PresentationFormat>
  <Paragraphs>45</Paragraphs>
  <Slides>10</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10</vt:i4>
      </vt:variant>
    </vt:vector>
  </HeadingPairs>
  <TitlesOfParts>
    <vt:vector size="17" baseType="lpstr">
      <vt:lpstr>맑은 고딕</vt:lpstr>
      <vt:lpstr>游ゴシック</vt:lpstr>
      <vt:lpstr>Arial</vt:lpstr>
      <vt:lpstr>Calibri</vt:lpstr>
      <vt:lpstr>Calibri Light</vt:lpstr>
      <vt:lpstr>Georgia</vt:lpstr>
      <vt:lpstr>Motyw pakietu Office</vt:lpstr>
      <vt:lpstr>NAJSTARSZE GRY PLANSZOWE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NAJSTARSZE GRY PLANSZOWE</dc:title>
  <dc:creator>Nauczyciel</dc:creator>
  <cp:lastModifiedBy>Nauczyciel</cp:lastModifiedBy>
  <cp:revision>13</cp:revision>
  <dcterms:created xsi:type="dcterms:W3CDTF">2022-02-28T14:18:26Z</dcterms:created>
  <dcterms:modified xsi:type="dcterms:W3CDTF">2022-03-01T08:35:33Z</dcterms:modified>
</cp:coreProperties>
</file>