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77" r:id="rId4"/>
    <p:sldId id="278" r:id="rId5"/>
    <p:sldId id="279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55" autoAdjust="0"/>
    <p:restoredTop sz="94660"/>
  </p:normalViewPr>
  <p:slideViewPr>
    <p:cSldViewPr snapToGrid="0">
      <p:cViewPr varScale="1">
        <p:scale>
          <a:sx n="95" d="100"/>
          <a:sy n="95" d="100"/>
        </p:scale>
        <p:origin x="53" y="1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63B17-7F66-4C43-9E9C-1C495BA4EDE8}" type="datetimeFigureOut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0D11-D332-494D-8C4A-D6794B7189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5472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63B17-7F66-4C43-9E9C-1C495BA4EDE8}" type="datetimeFigureOut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0D11-D332-494D-8C4A-D6794B7189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5399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63B17-7F66-4C43-9E9C-1C495BA4EDE8}" type="datetimeFigureOut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0D11-D332-494D-8C4A-D6794B7189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5888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63B17-7F66-4C43-9E9C-1C495BA4EDE8}" type="datetimeFigureOut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0D11-D332-494D-8C4A-D6794B7189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8601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63B17-7F66-4C43-9E9C-1C495BA4EDE8}" type="datetimeFigureOut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0D11-D332-494D-8C4A-D6794B7189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9754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63B17-7F66-4C43-9E9C-1C495BA4EDE8}" type="datetimeFigureOut">
              <a:rPr lang="pl-PL" smtClean="0"/>
              <a:t>11.03.2022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0D11-D332-494D-8C4A-D6794B7189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440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63B17-7F66-4C43-9E9C-1C495BA4EDE8}" type="datetimeFigureOut">
              <a:rPr lang="pl-PL" smtClean="0"/>
              <a:t>11.03.2022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0D11-D332-494D-8C4A-D6794B7189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0449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63B17-7F66-4C43-9E9C-1C495BA4EDE8}" type="datetimeFigureOut">
              <a:rPr lang="pl-PL" smtClean="0"/>
              <a:t>11.03.2022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0D11-D332-494D-8C4A-D6794B7189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404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63B17-7F66-4C43-9E9C-1C495BA4EDE8}" type="datetimeFigureOut">
              <a:rPr lang="pl-PL" smtClean="0"/>
              <a:t>11.03.2022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0D11-D332-494D-8C4A-D6794B7189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3890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63B17-7F66-4C43-9E9C-1C495BA4EDE8}" type="datetimeFigureOut">
              <a:rPr lang="pl-PL" smtClean="0"/>
              <a:t>11.03.2022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0D11-D332-494D-8C4A-D6794B7189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4270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63B17-7F66-4C43-9E9C-1C495BA4EDE8}" type="datetimeFigureOut">
              <a:rPr lang="pl-PL" smtClean="0"/>
              <a:t>11.03.2022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0D11-D332-494D-8C4A-D6794B7189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193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63B17-7F66-4C43-9E9C-1C495BA4EDE8}" type="datetimeFigureOut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70D11-D332-494D-8C4A-D6794B7189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530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44906" y="4078951"/>
            <a:ext cx="11462083" cy="2387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9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KOBIETY, </a:t>
            </a:r>
            <a:r>
              <a:rPr lang="pl-PL" sz="10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pl-PL" sz="10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pl-PL" sz="9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KTÓRE ZMIENIŁY ŚWIAT</a:t>
            </a:r>
            <a:endParaRPr lang="pl-PL" sz="9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26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542" y="2676657"/>
            <a:ext cx="5992118" cy="3920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1272460" y="5968433"/>
            <a:ext cx="4418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eorgia" panose="02040502050405020303" pitchFamily="18" charset="0"/>
              </a:rPr>
              <a:t>NAGRODA NOBLA Z CHEMII - 1911</a:t>
            </a:r>
            <a:endParaRPr lang="pl-PL" b="1" dirty="0">
              <a:latin typeface="Georgia" panose="02040502050405020303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37" y="168442"/>
            <a:ext cx="5897887" cy="374131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988624" y="665448"/>
            <a:ext cx="4507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eorgia" panose="02040502050405020303" pitchFamily="18" charset="0"/>
              </a:rPr>
              <a:t>NAGRODA NOBLA Z FIZYKI  - 1903</a:t>
            </a:r>
            <a:endParaRPr lang="pl-PL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57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4315968" y="195072"/>
            <a:ext cx="165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eorgia" panose="02040502050405020303" pitchFamily="18" charset="0"/>
              </a:rPr>
              <a:t>Z CÓRKAMI</a:t>
            </a:r>
            <a:endParaRPr lang="pl-PL" b="1" dirty="0">
              <a:latin typeface="Georgia" panose="02040502050405020303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90" y="264694"/>
            <a:ext cx="3843398" cy="6157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177" y="264694"/>
            <a:ext cx="4763212" cy="34476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5156263" y="1044047"/>
            <a:ext cx="171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eorgia" panose="02040502050405020303" pitchFamily="18" charset="0"/>
              </a:rPr>
              <a:t>Z MĘŻEM</a:t>
            </a:r>
            <a:endParaRPr lang="pl-PL" b="1" dirty="0">
              <a:latin typeface="Georgia" panose="02040502050405020303" pitchFamily="18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138" y="2520575"/>
            <a:ext cx="3069214" cy="4248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pole tekstowe 8"/>
          <p:cNvSpPr txBox="1"/>
          <p:nvPr/>
        </p:nvSpPr>
        <p:spPr>
          <a:xfrm>
            <a:off x="4059936" y="2116432"/>
            <a:ext cx="33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eorgia" panose="02040502050405020303" pitchFamily="18" charset="0"/>
              </a:rPr>
              <a:t>IRENA I EVA</a:t>
            </a:r>
            <a:endParaRPr lang="pl-PL" b="1" dirty="0">
              <a:latin typeface="Georgia" panose="02040502050405020303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941" y="3906632"/>
            <a:ext cx="3886448" cy="27665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769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634" y="3476553"/>
            <a:ext cx="5263230" cy="3227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4342864" y="5924958"/>
            <a:ext cx="2258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MARIA Z </a:t>
            </a:r>
          </a:p>
          <a:p>
            <a:r>
              <a:rPr lang="pl-PL" sz="1600" b="1" dirty="0" smtClean="0">
                <a:latin typeface="Georgia" panose="02040502050405020303" pitchFamily="18" charset="0"/>
              </a:rPr>
              <a:t>RODZEŃSTWEM</a:t>
            </a:r>
            <a:endParaRPr lang="pl-PL" sz="1600" b="1" dirty="0">
              <a:latin typeface="Georgia" panose="02040502050405020303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059" y="310965"/>
            <a:ext cx="3052381" cy="4151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3339760" y="4601551"/>
            <a:ext cx="3535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MARIA Z SIOSTRĄ BRONISŁAWĄ</a:t>
            </a:r>
            <a:endParaRPr lang="pl-PL" sz="1600" b="1" dirty="0">
              <a:latin typeface="Georgia" panose="02040502050405020303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46" y="1511532"/>
            <a:ext cx="3483874" cy="4736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ole tekstowe 7"/>
          <p:cNvSpPr txBox="1"/>
          <p:nvPr/>
        </p:nvSpPr>
        <p:spPr>
          <a:xfrm>
            <a:off x="403298" y="529898"/>
            <a:ext cx="2793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RODZICE: BRONISŁAWA I WŁADYSŁAW</a:t>
            </a:r>
            <a:endParaRPr lang="pl-PL" sz="1600" b="1" dirty="0">
              <a:latin typeface="Georgia" panose="02040502050405020303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249" y="112296"/>
            <a:ext cx="1979511" cy="3154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pole tekstowe 8"/>
          <p:cNvSpPr txBox="1"/>
          <p:nvPr/>
        </p:nvSpPr>
        <p:spPr>
          <a:xfrm>
            <a:off x="10234579" y="926757"/>
            <a:ext cx="1515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MARIA W MŁODOŚCI</a:t>
            </a:r>
            <a:endParaRPr lang="pl-PL" sz="16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00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l="47073" t="63214" r="-463" b="-412"/>
          <a:stretch/>
        </p:blipFill>
        <p:spPr>
          <a:xfrm>
            <a:off x="2125581" y="4625532"/>
            <a:ext cx="5064546" cy="19848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151" y="291669"/>
            <a:ext cx="4653671" cy="30948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7190127" y="3525272"/>
            <a:ext cx="4395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eorgia" panose="02040502050405020303" pitchFamily="18" charset="0"/>
              </a:rPr>
              <a:t>GRÓB W PANTEONIE W PARYŻU</a:t>
            </a:r>
            <a:endParaRPr lang="pl-PL" b="1" dirty="0">
              <a:latin typeface="Georgia" panose="02040502050405020303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44" y="191640"/>
            <a:ext cx="5733549" cy="37302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ole tekstowe 7"/>
          <p:cNvSpPr txBox="1"/>
          <p:nvPr/>
        </p:nvSpPr>
        <p:spPr>
          <a:xfrm>
            <a:off x="142918" y="4033334"/>
            <a:ext cx="6946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eorgia" panose="02040502050405020303" pitchFamily="18" charset="0"/>
              </a:rPr>
              <a:t>SYMBOLICZNY GRÓB NA POWĄZKACH - WARSZAWA</a:t>
            </a:r>
            <a:endParaRPr lang="pl-PL" b="1" dirty="0">
              <a:latin typeface="Georgia" panose="02040502050405020303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-296779" y="4799255"/>
            <a:ext cx="2775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eorgia" panose="02040502050405020303" pitchFamily="18" charset="0"/>
              </a:rPr>
              <a:t>CÓRKI </a:t>
            </a:r>
          </a:p>
          <a:p>
            <a:pPr algn="ctr"/>
            <a:r>
              <a:rPr lang="pl-PL" b="1" dirty="0" smtClean="0">
                <a:latin typeface="Georgia" panose="02040502050405020303" pitchFamily="18" charset="0"/>
              </a:rPr>
              <a:t>EVA I IRENA</a:t>
            </a:r>
          </a:p>
          <a:p>
            <a:pPr algn="ctr"/>
            <a:r>
              <a:rPr lang="pl-PL" b="1" dirty="0" smtClean="0">
                <a:latin typeface="Georgia" panose="02040502050405020303" pitchFamily="18" charset="0"/>
              </a:rPr>
              <a:t> PRZY PRACY</a:t>
            </a:r>
            <a:endParaRPr lang="pl-PL" b="1" dirty="0">
              <a:latin typeface="Georgia" panose="02040502050405020303" pitchFamily="18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9264" y="4062550"/>
            <a:ext cx="3802488" cy="21293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pole tekstowe 10"/>
          <p:cNvSpPr txBox="1"/>
          <p:nvPr/>
        </p:nvSpPr>
        <p:spPr>
          <a:xfrm>
            <a:off x="7900737" y="6256419"/>
            <a:ext cx="3465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eorgia" panose="02040502050405020303" pitchFamily="18" charset="0"/>
              </a:rPr>
              <a:t>WNUKI PIERRE I HELENA</a:t>
            </a:r>
            <a:endParaRPr lang="pl-PL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16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29389" y="170653"/>
            <a:ext cx="616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Georgia" panose="02040502050405020303" pitchFamily="18" charset="0"/>
              </a:rPr>
              <a:t>AMELIA EARHART</a:t>
            </a:r>
            <a:endParaRPr lang="pl-PL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85011" y="539985"/>
            <a:ext cx="739541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URODZIŁA SIĘ  24 LIPCA 1897, ZAGINIONA 2 LIPCA 1937,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 UZNANA ZA ZMARŁĄ 5 STYCZNIA 1939 </a:t>
            </a:r>
            <a:r>
              <a:rPr lang="pl-PL" sz="1600" b="1" dirty="0" smtClean="0">
                <a:latin typeface="Georgia" panose="02040502050405020303" pitchFamily="18" charset="0"/>
              </a:rPr>
              <a:t>- </a:t>
            </a:r>
            <a:r>
              <a:rPr lang="pl-PL" sz="1600" b="1" dirty="0" smtClean="0">
                <a:latin typeface="Georgia" panose="02040502050405020303" pitchFamily="18" charset="0"/>
              </a:rPr>
              <a:t>AMERYKAŃSKA PILOTKA, DZIENNIKARKA I AUTORKA KSIĄŻEK.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BYŁA PIERWSZĄ KOBIETĄ, KTÓRA PRZELECIAŁA NAD OCEANEM ATLANTYCKIM JAKO PASAŻERKA 17 CZERWCA 1928 ROKU,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LOT TRWAŁ 21 GODZIN.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RANKIEM 20 MAJA 1932 ROKU EARHART SAMOTNIE WYRUSZYŁA W PODRÓŻ Z KANADY DO PARYŻA W JEDNOSILNIKOWYM LOCKHEED VEGA.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PO TRWAJĄCYM 14 GODZIN I 56 MINUT LOCIE, PODCZAS KTÓREGO MUSIAŁA ZMAGAĆ SIĘ Z SILNYMI WIATRAMI, ZIMNEM I KŁOPOTAMI TECHNICZNYMI, WYLĄDOWAŁA W IRLANDII PÓŁNOCNEJ.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JAKO PIERWSZA KOBIETA, KTÓRA PRZELECIAŁA NAD ATLANTYKIEM SAMOTNIE, EARHART OTRZYMAŁA WYSOKIE ODZNACZENIA OD </a:t>
            </a:r>
            <a:r>
              <a:rPr lang="pl-PL" sz="1600" b="1" dirty="0">
                <a:latin typeface="Georgia" panose="02040502050405020303" pitchFamily="18" charset="0"/>
              </a:rPr>
              <a:t>KONGRESU. </a:t>
            </a:r>
            <a:endParaRPr lang="pl-PL" sz="1600" b="1" dirty="0" smtClean="0">
              <a:latin typeface="Georgia" panose="02040502050405020303" pitchFamily="18" charset="0"/>
            </a:endParaRP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PRZYCZYNIŁA </a:t>
            </a:r>
            <a:r>
              <a:rPr lang="pl-PL" sz="1600" b="1" dirty="0">
                <a:latin typeface="Georgia" panose="02040502050405020303" pitchFamily="18" charset="0"/>
              </a:rPr>
              <a:t>SIĘ DO UTWORZENIA </a:t>
            </a:r>
            <a:r>
              <a:rPr lang="pl-PL" sz="1600" b="1" dirty="0" smtClean="0">
                <a:latin typeface="Georgia" panose="02040502050405020303" pitchFamily="18" charset="0"/>
              </a:rPr>
              <a:t>ORGANIZACJI ZRZESZAJĄCEJ </a:t>
            </a:r>
            <a:r>
              <a:rPr lang="pl-PL" sz="1600" b="1" dirty="0">
                <a:latin typeface="Georgia" panose="02040502050405020303" pitchFamily="18" charset="0"/>
              </a:rPr>
              <a:t>PILOTKI Z CAŁEGO ŚWIATA. </a:t>
            </a:r>
            <a:endParaRPr lang="pl-PL" sz="1600" b="1" dirty="0" smtClean="0">
              <a:latin typeface="Georgia" panose="02040502050405020303" pitchFamily="18" charset="0"/>
            </a:endParaRP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W 1937 ROKU PODJĘŁA PRÓBĘ OKRĄŻENIA KULI ZIEMSKIEJ WZDŁUŻ RÓWNIKA </a:t>
            </a:r>
            <a:r>
              <a:rPr lang="pl-PL" sz="1600" b="1" dirty="0">
                <a:latin typeface="Georgia" panose="02040502050405020303" pitchFamily="18" charset="0"/>
              </a:rPr>
              <a:t>RAZEM </a:t>
            </a:r>
            <a:r>
              <a:rPr lang="pl-PL" sz="1600" b="1" dirty="0" smtClean="0">
                <a:latin typeface="Georgia" panose="02040502050405020303" pitchFamily="18" charset="0"/>
              </a:rPr>
              <a:t>Z NAWIGATOREM </a:t>
            </a:r>
            <a:r>
              <a:rPr lang="pl-PL" sz="1600" b="1" dirty="0">
                <a:latin typeface="Georgia" panose="02040502050405020303" pitchFamily="18" charset="0"/>
              </a:rPr>
              <a:t>FREDEM </a:t>
            </a:r>
            <a:r>
              <a:rPr lang="pl-PL" sz="1600" b="1" dirty="0" smtClean="0">
                <a:latin typeface="Georgia" panose="02040502050405020303" pitchFamily="18" charset="0"/>
              </a:rPr>
              <a:t>NOONANEM. PO 40 DNIACH PODRÓŻY STRACILI KONTAKT RADIOWY</a:t>
            </a:r>
            <a:r>
              <a:rPr lang="pl-PL" sz="1600" b="1" dirty="0">
                <a:latin typeface="Georgia" panose="02040502050405020303" pitchFamily="18" charset="0"/>
              </a:rPr>
              <a:t>. SAMOLOT ZAGINĄŁ W POBLIŻU WYSP FENIKS NA ŚRODKOWYM </a:t>
            </a:r>
            <a:r>
              <a:rPr lang="pl-PL" sz="1600" b="1" dirty="0" smtClean="0">
                <a:latin typeface="Georgia" panose="02040502050405020303" pitchFamily="18" charset="0"/>
              </a:rPr>
              <a:t>PACYFIKU. POMIMO NATYCHMIASTOWEGO PODJĘCIA POSZUKIWAŃ NIE ODNALEZIONO ŻADNYCH ŚLADÓW ZAGINIONEGO SAMOLOTU.</a:t>
            </a:r>
          </a:p>
          <a:p>
            <a:pPr algn="ctr"/>
            <a:endParaRPr lang="pl-PL" sz="1600" b="1" dirty="0" smtClean="0">
              <a:latin typeface="Georgia" panose="02040502050405020303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368" y="170653"/>
            <a:ext cx="3368841" cy="2505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798" y="2943726"/>
            <a:ext cx="2577927" cy="3710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947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684" y="176463"/>
            <a:ext cx="3828799" cy="30238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27" y="190966"/>
            <a:ext cx="4124159" cy="3093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8510337" y="3310628"/>
            <a:ext cx="36816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latin typeface="Georgia" panose="02040502050405020303" pitchFamily="18" charset="0"/>
              </a:rPr>
              <a:t>W KABINIE SWOJEGO SAMOLOTU W 1937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417464" y="5850892"/>
            <a:ext cx="3256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b="1" dirty="0" smtClean="0">
                <a:latin typeface="Georgia" panose="02040502050405020303" pitchFamily="18" charset="0"/>
              </a:rPr>
              <a:t>PIERWSZE DOŚWIADCZENIA LOTNICZE 1921 R. </a:t>
            </a:r>
            <a:endParaRPr lang="pl-PL" sz="1600" b="1" dirty="0">
              <a:latin typeface="Georgia" panose="02040502050405020303" pitchFamily="18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10" y="4148204"/>
            <a:ext cx="2095500" cy="2466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7768" y="94594"/>
            <a:ext cx="1738278" cy="2822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0040" y="4042549"/>
            <a:ext cx="1866900" cy="2447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" name="Łącznik prosty ze strzałką 11"/>
          <p:cNvCxnSpPr/>
          <p:nvPr/>
        </p:nvCxnSpPr>
        <p:spPr>
          <a:xfrm flipV="1">
            <a:off x="2366211" y="2757773"/>
            <a:ext cx="3089861" cy="20050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pole tekstowe 13"/>
          <p:cNvSpPr txBox="1"/>
          <p:nvPr/>
        </p:nvSpPr>
        <p:spPr>
          <a:xfrm>
            <a:off x="2315906" y="4673639"/>
            <a:ext cx="2156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W DZIECIŃSTWIE</a:t>
            </a:r>
            <a:endParaRPr lang="pl-PL" sz="1600" b="1" dirty="0">
              <a:latin typeface="Georgia" panose="02040502050405020303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-240633" y="3364201"/>
            <a:ext cx="4740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eorgia" panose="02040502050405020303" pitchFamily="18" charset="0"/>
              </a:rPr>
              <a:t>LOCKHEED VEGA 5B, KTÓRYM SAMOTNIE LECIAŁA</a:t>
            </a:r>
            <a:endParaRPr lang="pl-PL" b="1" dirty="0">
              <a:latin typeface="Georgia" panose="02040502050405020303" pitchFamily="18" charset="0"/>
            </a:endParaRPr>
          </a:p>
        </p:txBody>
      </p:sp>
      <p:cxnSp>
        <p:nvCxnSpPr>
          <p:cNvPr id="16" name="Łącznik prosty ze strzałką 15"/>
          <p:cNvCxnSpPr/>
          <p:nvPr/>
        </p:nvCxnSpPr>
        <p:spPr>
          <a:xfrm>
            <a:off x="7216046" y="2646947"/>
            <a:ext cx="1871807" cy="21158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Obraz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0213" y="3349292"/>
            <a:ext cx="3533775" cy="3218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055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75" y="391136"/>
            <a:ext cx="3081513" cy="339663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472774" y="693855"/>
            <a:ext cx="82587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eorgia" panose="02040502050405020303" pitchFamily="18" charset="0"/>
              </a:rPr>
              <a:t>GABRIELLE BONHEUR CHANEL URODZIŁA SIĘ 19 SIERPNIA 1883 ROKU. MIAŁA PIĘCIORO RODZEŃSTWA. W LATACH </a:t>
            </a:r>
            <a:r>
              <a:rPr lang="pl-PL" b="1" dirty="0" smtClean="0">
                <a:latin typeface="Georgia" panose="02040502050405020303" pitchFamily="18" charset="0"/>
              </a:rPr>
              <a:t>1905 - 1908 </a:t>
            </a:r>
            <a:r>
              <a:rPr lang="pl-PL" b="1" dirty="0" smtClean="0">
                <a:latin typeface="Georgia" panose="02040502050405020303" pitchFamily="18" charset="0"/>
              </a:rPr>
              <a:t>WYSTĘPOWAŁA POD PSEUDONIMEM COCO JAKO PIOSENKARKA. </a:t>
            </a:r>
          </a:p>
          <a:p>
            <a:pPr algn="ctr"/>
            <a:r>
              <a:rPr lang="pl-PL" b="1" dirty="0" smtClean="0">
                <a:latin typeface="Georgia" panose="02040502050405020303" pitchFamily="18" charset="0"/>
              </a:rPr>
              <a:t>W ROKU 1913 ZAŁOŻYŁA W PARYŻU SWÓJ PIERWSZY SKLEP Z KAPELUSZAMI I DAMSKIMI UBIORAMI. OD 1915 ROKU ZACZĘŁA LANSOWAĆ W NIM ODZIEŻ O CHARAKTERZE SPORTOWYM JAKO UBRANIE DO PRACY. W 1916 ROKU ZAPREZENTOWAŁA KOLEKCJĘ KOSTIUMÓW Z MIĘKKIEGO MATERIAŁU, UWAŻANEGO DOTYCHCZAS ZA DZIANINĘ BIELIŹNIANĄ. W 1919 ROKU, ZAŁOŻYŁA DOM MODY POD MARKĄ CHANEL. PROPONOWANY PRZEZ NIĄ STYL  PROPAGOWAŁ UBRANIA WYGODNE NA BAZIE DZIANIN, BEZ GORSETU. </a:t>
            </a:r>
            <a:endParaRPr lang="pl-PL" b="1" dirty="0">
              <a:latin typeface="Georgia" panose="02040502050405020303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0" y="4494769"/>
            <a:ext cx="112938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eorgia" panose="02040502050405020303" pitchFamily="18" charset="0"/>
              </a:rPr>
              <a:t>FINANSOWY SUKCES ODNIOSŁA DZIĘKI PERFUMOM CHANEL NO. 5, KTÓRE OD 1922 ROKU ZDOBYŁY WIELKĄ POPULARNOŚĆ. W NASTĘPNYCH 30 LATACH JEJ PROJEKTY MODNIARSKIE, PODKREŚLAJĄCE FUNKCJONALNOŚĆ I PROSTOTĘ, ZREWOLUCJONIZOWAŁY PRZEMYSŁ ODZIEŻOWY. PRZEDSIĘBIORSTWA CHANEL ZATRUDNIAŁY NA PRZEŁOMIE LAT 20. I 30. OKOŁO 3500 OSÓB (M.IN. DOM MODY, LABORATORIUM PERFUMERYJNE, ZAKŁAD TEKSTYLNY CZY PRACOWNIA BIŻUTERII </a:t>
            </a:r>
            <a:r>
              <a:rPr lang="pl-PL" b="1" dirty="0">
                <a:latin typeface="Georgia" panose="02040502050405020303" pitchFamily="18" charset="0"/>
              </a:rPr>
              <a:t>ARTYSTYCZNEJ). </a:t>
            </a:r>
            <a:r>
              <a:rPr lang="pl-PL" b="1" dirty="0" smtClean="0">
                <a:latin typeface="Georgia" panose="02040502050405020303" pitchFamily="18" charset="0"/>
              </a:rPr>
              <a:t>ZMARŁA W WIEKU 87 LAT, 10 STYCZNIA 1971 ROKU W PARYŻU WE FRANCJI.</a:t>
            </a:r>
            <a:endParaRPr lang="pl-PL" b="1" dirty="0">
              <a:latin typeface="Georgia" panose="02040502050405020303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289898" y="216928"/>
            <a:ext cx="4338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Georgia" panose="02040502050405020303" pitchFamily="18" charset="0"/>
              </a:rPr>
              <a:t>COCO CHANEL</a:t>
            </a:r>
            <a:endParaRPr lang="pl-PL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90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88039" y="68414"/>
            <a:ext cx="2018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eorgia" panose="02040502050405020303" pitchFamily="18" charset="0"/>
              </a:rPr>
              <a:t>JEJ POMYSŁY:</a:t>
            </a:r>
            <a:endParaRPr lang="pl-PL" b="1" dirty="0">
              <a:latin typeface="Georgia" panose="02040502050405020303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61" y="513397"/>
            <a:ext cx="2393977" cy="3144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0" y="3728065"/>
            <a:ext cx="2842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UBRANIA Z DZIANINY I SPODNIE DZWONY</a:t>
            </a:r>
            <a:endParaRPr lang="pl-PL" sz="1600" b="1" dirty="0">
              <a:latin typeface="Georgia" panose="02040502050405020303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981527" y="290082"/>
            <a:ext cx="1926077" cy="2568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2526758" y="2928035"/>
            <a:ext cx="2835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FRYZURA NA „PAZIA”</a:t>
            </a:r>
            <a:endParaRPr lang="pl-PL" sz="1600" b="1" dirty="0">
              <a:latin typeface="Georgia" panose="02040502050405020303" pitchFamily="18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8417341" y="2007215"/>
            <a:ext cx="117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GOLFY</a:t>
            </a:r>
            <a:endParaRPr lang="pl-PL" sz="1600" b="1" dirty="0">
              <a:latin typeface="Georgia" panose="02040502050405020303" pitchFamily="18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5918" y="214009"/>
            <a:ext cx="2457753" cy="3277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pole tekstowe 10"/>
          <p:cNvSpPr txBox="1"/>
          <p:nvPr/>
        </p:nvSpPr>
        <p:spPr>
          <a:xfrm>
            <a:off x="7557920" y="249229"/>
            <a:ext cx="2067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SUKIENKA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„MAŁA CZARNA”</a:t>
            </a:r>
            <a:endParaRPr lang="pl-PL" sz="1600" b="1" dirty="0">
              <a:latin typeface="Georgia" panose="02040502050405020303" pitchFamily="18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991" y="3443357"/>
            <a:ext cx="2125785" cy="3190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pole tekstowe 12"/>
          <p:cNvSpPr txBox="1"/>
          <p:nvPr/>
        </p:nvSpPr>
        <p:spPr>
          <a:xfrm>
            <a:off x="1784408" y="4453918"/>
            <a:ext cx="1797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PŁASZCZ PROCHOWIEC</a:t>
            </a:r>
            <a:endParaRPr lang="pl-PL" sz="1600" b="1" dirty="0">
              <a:latin typeface="Georgia" panose="02040502050405020303" pitchFamily="18" charset="0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3993" y="3385589"/>
            <a:ext cx="2204139" cy="3306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5179" y="3657457"/>
            <a:ext cx="2279229" cy="3035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pole tekstowe 15"/>
          <p:cNvSpPr txBox="1"/>
          <p:nvPr/>
        </p:nvSpPr>
        <p:spPr>
          <a:xfrm>
            <a:off x="8187391" y="3518979"/>
            <a:ext cx="15077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SZNURY PEREŁ I SZTUCZNA BIŻUTERIA</a:t>
            </a:r>
            <a:endParaRPr lang="pl-PL" sz="1600" b="1" dirty="0">
              <a:latin typeface="Georgia" panose="02040502050405020303" pitchFamily="18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8138123" y="5682793"/>
            <a:ext cx="1453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KOSTIUMY Z DZIANINY</a:t>
            </a:r>
            <a:endParaRPr lang="pl-PL" sz="1600" b="1" dirty="0">
              <a:latin typeface="Georgia" panose="02040502050405020303" pitchFamily="18" charset="0"/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8523" y="126460"/>
            <a:ext cx="2027899" cy="3097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530" y="4445004"/>
            <a:ext cx="1509105" cy="22778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pole tekstowe 19"/>
          <p:cNvSpPr txBox="1"/>
          <p:nvPr/>
        </p:nvSpPr>
        <p:spPr>
          <a:xfrm>
            <a:off x="1849626" y="6215637"/>
            <a:ext cx="1556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latin typeface="Georgia" panose="02040502050405020303" pitchFamily="18" charset="0"/>
              </a:rPr>
              <a:t>KAPELUSZE</a:t>
            </a:r>
            <a:endParaRPr lang="pl-PL" sz="16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50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19" y="87550"/>
            <a:ext cx="2742465" cy="350691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433864" y="262648"/>
            <a:ext cx="7597302" cy="181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19" y="3730653"/>
            <a:ext cx="2357972" cy="2948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3288425" y="1086087"/>
            <a:ext cx="864788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AGATHA MARY CLARISSA MILLER URODZIŁA SIĘ 15 WRZEŚNIA 1890. NIE UCZĘSZCZAŁA DO SZKOŁY </a:t>
            </a:r>
            <a:r>
              <a:rPr lang="pl-PL" sz="1600" b="1" dirty="0" smtClean="0">
                <a:latin typeface="Georgia" panose="02040502050405020303" pitchFamily="18" charset="0"/>
              </a:rPr>
              <a:t>- </a:t>
            </a:r>
            <a:r>
              <a:rPr lang="pl-PL" sz="1600" b="1" dirty="0" smtClean="0">
                <a:latin typeface="Georgia" panose="02040502050405020303" pitchFamily="18" charset="0"/>
              </a:rPr>
              <a:t>UCZYŁA SIĘ W DOMU.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12 PAŹDZIERNIKA 1912 ROKU PODCZAS BALU W RODZINNYM POZNAŁA STARSZEGO OD SIEBIE O ROK PUŁKOWNIKA ARCHIBALDA </a:t>
            </a:r>
            <a:r>
              <a:rPr lang="pl-PL" sz="1600" b="1" dirty="0" smtClean="0">
                <a:latin typeface="Georgia" panose="02040502050405020303" pitchFamily="18" charset="0"/>
              </a:rPr>
              <a:t>CHRISTIE, Z KTÓRYM  W </a:t>
            </a:r>
            <a:r>
              <a:rPr lang="pl-PL" sz="1600" b="1" dirty="0" smtClean="0">
                <a:latin typeface="Georgia" panose="02040502050405020303" pitchFamily="18" charset="0"/>
              </a:rPr>
              <a:t>WIGILIĘ 1914 WZIĘŁA </a:t>
            </a:r>
            <a:r>
              <a:rPr lang="pl-PL" sz="1600" b="1" dirty="0" smtClean="0">
                <a:latin typeface="Georgia" panose="02040502050405020303" pitchFamily="18" charset="0"/>
              </a:rPr>
              <a:t>ŚLUB A W </a:t>
            </a:r>
            <a:r>
              <a:rPr lang="pl-PL" sz="1600" b="1" dirty="0" smtClean="0">
                <a:latin typeface="Georgia" panose="02040502050405020303" pitchFamily="18" charset="0"/>
              </a:rPr>
              <a:t>1928 </a:t>
            </a:r>
            <a:r>
              <a:rPr lang="pl-PL" sz="1600" b="1" dirty="0" smtClean="0">
                <a:latin typeface="Georgia" panose="02040502050405020303" pitchFamily="18" charset="0"/>
              </a:rPr>
              <a:t>ROKU ROZWIODŁA </a:t>
            </a:r>
            <a:r>
              <a:rPr lang="pl-PL" sz="1600" b="1" dirty="0">
                <a:latin typeface="Georgia" panose="02040502050405020303" pitchFamily="18" charset="0"/>
              </a:rPr>
              <a:t>SIĘ  </a:t>
            </a:r>
            <a:endParaRPr lang="pl-PL" sz="1600" b="1" dirty="0" smtClean="0">
              <a:latin typeface="Georgia" panose="02040502050405020303" pitchFamily="18" charset="0"/>
            </a:endParaRP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Z TEGO ZWIĄZKU POCHODZI CÓRKA ROSALIND HICKS.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PODCZAS I WOJNY ŚWIATOWEJ AGATHA CHRISTIE PRACOWAŁA W SZPITALU ORAZ JAKO TECHNIK FARMACEUTYCZNY, STĄD TEŻ ZNAJOMOŚĆ TRUCIZN, WYKORZYSTYWANA PÓŹNIEJ W </a:t>
            </a:r>
            <a:r>
              <a:rPr lang="pl-PL" sz="1600" b="1" dirty="0">
                <a:latin typeface="Georgia" panose="02040502050405020303" pitchFamily="18" charset="0"/>
              </a:rPr>
              <a:t>POWIEŚCIACH. </a:t>
            </a:r>
            <a:endParaRPr lang="pl-PL" sz="1600" b="1" dirty="0" smtClean="0">
              <a:latin typeface="Georgia" panose="02040502050405020303" pitchFamily="18" charset="0"/>
            </a:endParaRP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W 1930 PISARKA WYSZŁA PONOWNIE ZA MĄŻ, ZA ARCHEOLOGA MAXA MALLOWANA. BYŁ ON OD NIEJ 14 LAT MŁODSZY. WYJEŻDŻAŁA Z NIM NA WYKOPALISKA NA BLISKIM WSCHODZIE BĘDĄCYM PÓŹNIEJ TŁEM KILKU JEJ POWIEŚCI.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W 1930 AGATHA CHRISTIE PRZYŁĄCZYŁA SIĘ DO KLUBU DETEKTYWÓW ZRZESZAJĄCEGO AUTORÓW POWIEŚCI KRYMINALNYCH.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W 1971 ROKU AGATHA CHRISTIE OTRZYMAŁA ORDER IMPERIUM BRYTYJSKIEGO.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ZMARŁA 12 STYCZNIA 1976 W WALLINGFORD.</a:t>
            </a:r>
          </a:p>
          <a:p>
            <a:pPr algn="ctr"/>
            <a:r>
              <a:rPr lang="pl-PL" sz="1600" b="1" dirty="0"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4260714" y="379379"/>
            <a:ext cx="443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Georgia" panose="02040502050405020303" pitchFamily="18" charset="0"/>
              </a:rPr>
              <a:t>AGATHA CHRISTIE</a:t>
            </a:r>
            <a:endParaRPr lang="pl-PL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68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91830" y="243192"/>
            <a:ext cx="1158564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 </a:t>
            </a:r>
            <a:r>
              <a:rPr lang="pl-PL" sz="1600" b="1" dirty="0" smtClean="0">
                <a:latin typeface="Georgia" panose="02040502050405020303" pitchFamily="18" charset="0"/>
              </a:rPr>
              <a:t>NAJBARDZIEJ ZNANA NA ŚWIECIE PISARKA KRYMINAŁÓW ORAZ NAJLEPIEJ SPRZEDAJĄCA SIĘ AUTORKA WSZECH CZASÓW. WYDANO PONAD 2 MILIARDY EGZEMPLARZY JEJ KSIĄŻEK.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 WYDAŁA KILKA POWIEŚCI OBYCZAJOWYCH POD </a:t>
            </a:r>
            <a:r>
              <a:rPr lang="pl-PL" sz="1600" b="1" dirty="0">
                <a:latin typeface="Georgia" panose="02040502050405020303" pitchFamily="18" charset="0"/>
              </a:rPr>
              <a:t>PSEUDONIMEM MARY WESTMACOTT </a:t>
            </a:r>
            <a:r>
              <a:rPr lang="pl-PL" sz="1600" b="1" dirty="0" smtClean="0">
                <a:latin typeface="Georgia" panose="02040502050405020303" pitchFamily="18" charset="0"/>
              </a:rPr>
              <a:t>.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CHRISTIE WYDAŁA PONAD 90 POWIEŚCI I SZTUK TEATRALNYCH.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ICH AKCJA TOCZYŁA SIĘ GŁÓWNIE W ZAMKNIĘTYCH POMIESZCZENIACH, A </a:t>
            </a:r>
            <a:r>
              <a:rPr lang="pl-PL" sz="1600" b="1" dirty="0" smtClean="0">
                <a:latin typeface="Georgia" panose="02040502050405020303" pitchFamily="18" charset="0"/>
              </a:rPr>
              <a:t>PRZESTĘPCĄ </a:t>
            </a:r>
            <a:r>
              <a:rPr lang="pl-PL" sz="1600" b="1" dirty="0" smtClean="0">
                <a:latin typeface="Georgia" panose="02040502050405020303" pitchFamily="18" charset="0"/>
              </a:rPr>
              <a:t>MÓGŁ BYĆ TYLKO JEDEN Z MIESZKAŃCÓW. WNIOSŁA WIELE NOWYCH ROZWIĄZAŃ DO TRADYCYJNEJ SZTUKI PISANIA KRYMINAŁÓW. NIEKTÓRE Z JEJ POWIEŚCI MAJĄ ZASKAKUJĄCE I WCZEŚNIEJ NIESPOTYKANE W KRYMINAŁACH ROZWIĄZANIA.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AGATHA CHRISTIE STWORZYŁA SŁYNNE POSTACI LITERACKIE DWOJGA DETEKTYWÓW: BELGA HERKULESA POIROTA ORAZ STARSZEJ PANI, DETEKTYW-AMATOR </a:t>
            </a:r>
            <a:r>
              <a:rPr lang="pl-PL" sz="1600" b="1" dirty="0">
                <a:latin typeface="Georgia" panose="02040502050405020303" pitchFamily="18" charset="0"/>
              </a:rPr>
              <a:t>PANNY MARPLE. </a:t>
            </a:r>
            <a:r>
              <a:rPr lang="pl-PL" sz="1600" b="1" dirty="0" smtClean="0">
                <a:latin typeface="Georgia" panose="02040502050405020303" pitchFamily="18" charset="0"/>
              </a:rPr>
              <a:t>WIELE Z JEJ POWIEŚCI I OPOWIADAŃ ZOSTAŁO ZEKRANIZOWANYCH, POWSTAŁY TAKŻE SERIALE TELEWIZYJNE I SŁUCHOWISKA RADIOWE.</a:t>
            </a:r>
            <a:endParaRPr lang="pl-PL" sz="1600" b="1" dirty="0">
              <a:latin typeface="Georgia" panose="02040502050405020303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26" y="3410310"/>
            <a:ext cx="2038350" cy="3171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919" y="3428695"/>
            <a:ext cx="2065506" cy="3227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165" y="3410310"/>
            <a:ext cx="2161568" cy="3319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4414" y="3410310"/>
            <a:ext cx="2118603" cy="3331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4723" y="3410310"/>
            <a:ext cx="2312750" cy="3285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573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821" y="3765203"/>
            <a:ext cx="5637296" cy="29088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9745" y="216569"/>
            <a:ext cx="2240779" cy="33387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447530" y="619040"/>
            <a:ext cx="552815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JOANNA D’ARC ZNANA TAKŻE JAKO DZIEWICA ORLEAŃSKA URODZIŁA SIĘ PRAWDOPODOBNIE 6 STYCZNIA 1412 W DOMRÉMY-LA-PUCELLE, ZMARŁA 30 MAJA 1431 W ROUEN </a:t>
            </a:r>
            <a:r>
              <a:rPr lang="pl-PL" sz="1600" b="1" dirty="0" smtClean="0">
                <a:latin typeface="Georgia" panose="02040502050405020303" pitchFamily="18" charset="0"/>
              </a:rPr>
              <a:t>- </a:t>
            </a:r>
            <a:r>
              <a:rPr lang="pl-PL" sz="1600" b="1" dirty="0" smtClean="0">
                <a:latin typeface="Georgia" panose="02040502050405020303" pitchFamily="18" charset="0"/>
              </a:rPr>
              <a:t>FRANCUSKA BOHATERKA NARODOWA, ŚWIĘTA KOŚCIOŁA KATOLICKIEGO, PATRONKA FRANCJI. </a:t>
            </a:r>
            <a:endParaRPr lang="pl-PL" sz="1600" b="1" dirty="0" smtClean="0">
              <a:latin typeface="Georgia" panose="02040502050405020303" pitchFamily="18" charset="0"/>
            </a:endParaRP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PODCZAS </a:t>
            </a:r>
            <a:r>
              <a:rPr lang="pl-PL" sz="1600" b="1" dirty="0" smtClean="0">
                <a:latin typeface="Georgia" panose="02040502050405020303" pitchFamily="18" charset="0"/>
              </a:rPr>
              <a:t>WOJNY STULETNIEJ POMIĘDZY ANGLIĄ I FRANCJĄ WALNIE PRZYCZYNIŁA SIĘ DO KILKU WAŻNYCH ZWYCIĘSTW ARMII FRANCUSKIEJ, TWIERDZĄC, ŻE DZIAŁA KIEROWANA PRZEZ BOGA.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PRZYCZYNIŁA SIĘ DO KORONACJI KAROLA VII.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WALCZYŁA W PRZEBRANIU MĘSKIM. ZOSTAŁA SCHWYTANA PRZEZ ANGLIKÓW, OSĄDZONA PRZEZ SĄD KOŚCIELNY (ZA HEREZJĘ) I SPALONA NA STOSIE W WIEKU 19 LAT.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24 LATA PÓŹNIEJ PAPIEŻ KALIKST III UNIEWINNIŁ JĄ I OKREŚLIŁ PRZEPROWADZONY W ROUEN PROCES JAKO SPRZECZNY Z PRAWEM.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ZOSTAŁA ŚWIĘTĄ W 1920 ROKU.</a:t>
            </a:r>
            <a:endParaRPr lang="pl-PL" sz="1600" b="1" dirty="0">
              <a:latin typeface="Georgia" panose="02040502050405020303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317" y="191925"/>
            <a:ext cx="2593152" cy="3468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689810" y="191925"/>
            <a:ext cx="4066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Georgia" panose="02040502050405020303" pitchFamily="18" charset="0"/>
              </a:rPr>
              <a:t>JOANNA D’ARC</a:t>
            </a:r>
            <a:endParaRPr lang="pl-PL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612231" y="6396692"/>
            <a:ext cx="5309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latin typeface="Georgia" panose="02040502050405020303" pitchFamily="18" charset="0"/>
              </a:rPr>
              <a:t>JAN MATEJKO „DZIEWICA ORLEAŃSKA”</a:t>
            </a:r>
            <a:endParaRPr lang="pl-PL" sz="16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97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88" y="301557"/>
            <a:ext cx="5976523" cy="3797462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536986" y="797668"/>
            <a:ext cx="54961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ANNA ELEANOR ROOSEVELT URODZIŁA SIĘ 11 PAŹDZIERNIKA 1884 ROKU W NOWYM </a:t>
            </a:r>
            <a:r>
              <a:rPr lang="pl-PL" sz="1600" b="1" dirty="0">
                <a:latin typeface="Georgia" panose="02040502050405020303" pitchFamily="18" charset="0"/>
              </a:rPr>
              <a:t>JORKU. </a:t>
            </a:r>
            <a:r>
              <a:rPr lang="pl-PL" sz="1600" b="1" dirty="0" smtClean="0">
                <a:latin typeface="Georgia" panose="02040502050405020303" pitchFamily="18" charset="0"/>
              </a:rPr>
              <a:t>NA JEDNYM ZE SPOTKAŃ RODZINNYCH, POZNAŁA SWOJEGO DALEKIEGO KREWNEGO, FRANKLINA DELANO ROOSEVELTA, KTÓRY BYŁ NIĄ ZAINTERESOWANY. W 1903 ROKU PRZYSZŁY PREZYDENT OŚWIADCZYŁ SIĘ JEJ. MATKA ROOSEVELTA STANOWCZO SPRZECIWIAŁA SIĘ TEMU ZWIĄZKOWI, WIĘC NATYCHMIAST PO ZARĘCZYNACH WYJECHAŁA Z SYNEM NA KARAIBY. NATYCHMIAST PO POWROCIE MŁODZI ODNOWILI ZNAJOMOŚĆ I USTALILI DATĘ ŚLUBU. UROCZYSTOŚĆ ODBYŁA SIĘ 17 MARCA 1905 ROKU. KILKA MIESIĘCY PÓŹNIEJ WYJECHALI W PODRÓŻ POŚLUBNĄ DO EUROPY. MIELI 6 DZIECI.</a:t>
            </a:r>
            <a:endParaRPr lang="pl-PL" sz="1600" b="1" dirty="0">
              <a:latin typeface="Georgia" panose="02040502050405020303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06004" y="4829541"/>
            <a:ext cx="1081715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PODCZAS I WOJNY ŚWIATOWEJ, ELEANOR DZIAŁAŁA NA RZECZ CZERWONEGO KRZYŻA, ORGANIZOWAŁA AKCJE OSZCZĘDZANIA ŻYWNOŚCI I SZYŁA ODZIEŻ DLA ŻOŁNIERZY.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PO WOJNIE  UCZESTNICZYŁA W KONFERENCJI PARYSKIEJ, NASTĘPNIE DZIAŁAŁA NA RZECZ WETERANÓW WOJENNYCH. WZMOGŁA SWOJĄ DZIAŁALNOŚĆ NA RZECZ PRAW KOBIET; W 1919 ROKU WZIĘŁA M.IN. UDZIAŁ W MIĘDZYNARODOWYM KONGRESIE ROBOTNIC, MAJĄCYM ZACHĘCIĆ KOBIETY DO PRACY W PRZEMYŚLE.</a:t>
            </a:r>
            <a:endParaRPr lang="pl-PL" sz="1600" b="1" dirty="0">
              <a:latin typeface="Georgia" panose="02040502050405020303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53719" y="301557"/>
            <a:ext cx="3793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Georgia" panose="02040502050405020303" pitchFamily="18" charset="0"/>
              </a:rPr>
              <a:t>ELEANOR ROOSEVELT</a:t>
            </a:r>
            <a:endParaRPr lang="pl-PL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96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82101" y="363915"/>
            <a:ext cx="1145918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W LATACH 20. OTWORZYŁA FABRYKĘ MEBLI, W KTÓREJ ZATRUDNIAŁA OSOBY Z OBSZARÓW WIEJSKICH, A TAKŻE ZOSTAŁA WICEDYREKTORKĄ SZKOŁY TODHUNTER </a:t>
            </a:r>
            <a:r>
              <a:rPr lang="pl-PL" sz="1600" b="1" dirty="0">
                <a:latin typeface="Georgia" panose="02040502050405020303" pitchFamily="18" charset="0"/>
              </a:rPr>
              <a:t>SCHOOL. </a:t>
            </a:r>
            <a:endParaRPr lang="pl-PL" sz="1600" b="1" dirty="0" smtClean="0">
              <a:latin typeface="Georgia" panose="02040502050405020303" pitchFamily="18" charset="0"/>
            </a:endParaRP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JAKO PIERWSZA DAMA CZĘSTO WIZYTOWAŁA ZAKŁADY PRACY, SIEROCIŃCE I SLUMSY, PRZEZ CO BYŁA OSTRO ATAKOWANA PRZEZ SKRAJNYCH TRADYCJONALISTÓW.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BARDZO AKTYWNIE POPIERAŁA TAKŻE PRZESTRZEGANIA PRAW AFROAMERYKANÓW. ODWIEDZAŁA DZIELNICE ZAMIESZKAŁE PRZEZ CZARNOSKÓRYCH OBYWATELI, SPRZECIWIAŁA SIĘ PODATKOWI WYBORCZEMU I POPIERAŁA USTAWĘ </a:t>
            </a:r>
            <a:r>
              <a:rPr lang="pl-PL" sz="1600" b="1" dirty="0">
                <a:latin typeface="Georgia" panose="02040502050405020303" pitchFamily="18" charset="0"/>
              </a:rPr>
              <a:t>ZAKAZUJĄCĄ LINCZU. </a:t>
            </a:r>
            <a:endParaRPr lang="pl-PL" sz="1600" b="1" dirty="0" smtClean="0">
              <a:latin typeface="Georgia" panose="02040502050405020303" pitchFamily="18" charset="0"/>
            </a:endParaRP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GDY KONSERWATYWNA ORGANIZACJA „CÓRY REWOLUCJI AMERYKAŃSKIEJ” ODMÓWIŁA ZAPROSZENIA CZARNOSKÓREJ ŚPIEWACZKI MARIAN ANDERSON, PIERWSZA DAMA ODESZŁA Z TEJ ORGANIZACJI.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OD 1934 ROKU ZACZĘŁA PISAĆ FELIETONY, A OD 1945 PISAŁA KOMENTARZE, KTÓRE POTEM UDOSTĘPNIANO W AUDYCJACH RADIOWYCH I PRASIE.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DOCHODY Z DZIAŁALNOŚCI PUBLICYSTYCZNEJ, W CAŁOŚCI PRZEKAZYWAŁA NA CELE CHARYTATYWNE.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JAKO PIERWSZA KOBIETA, BĘDĄC ŻONĄ PREZYDENTA USA, UMIAŁA POSŁUGIWAC </a:t>
            </a:r>
            <a:r>
              <a:rPr lang="pl-PL" sz="1600" b="1" dirty="0">
                <a:latin typeface="Georgia" panose="02040502050405020303" pitchFamily="18" charset="0"/>
              </a:rPr>
              <a:t>SIĘ BRONIĄ. </a:t>
            </a:r>
            <a:r>
              <a:rPr lang="pl-PL" sz="1600" b="1" dirty="0" smtClean="0">
                <a:latin typeface="Georgia" panose="02040502050405020303" pitchFamily="18" charset="0"/>
              </a:rPr>
              <a:t>REGULARNIE TAKŻE CO TYDZIEŃ, ORGANIZOWAŁA KONFERENCJE PRASOWE.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PO TRZECIM Z RZĘDU ZWYCIĘSTWIE ROOSEVELTA, ZOSTAŁA ZASTĘPCĄ DYREKTORA URZĘDU OBRONY CYWILNEJ. JEJ ZADANIEM BYŁA BUDOWA SZPITALI, SCHRONÓW, DOMÓW CZY OŚRODKÓW REKREACYJNYCH.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PO </a:t>
            </a:r>
            <a:r>
              <a:rPr lang="pl-PL" sz="1600" b="1" dirty="0">
                <a:latin typeface="Georgia" panose="02040502050405020303" pitchFamily="18" charset="0"/>
              </a:rPr>
              <a:t>ŚMIERCI MĘŻA </a:t>
            </a:r>
            <a:r>
              <a:rPr lang="pl-PL" sz="1600" b="1" dirty="0" smtClean="0">
                <a:latin typeface="Georgia" panose="02040502050405020303" pitchFamily="18" charset="0"/>
              </a:rPr>
              <a:t>ELEANOR ZASIADAŁA W ORGANIZACJI NARODÓW ZJEDNOCZONYCH, GDZIE ZOSTAŁA PRZEWODNICZĄCĄ KOMISJI PRAW CZŁOWIEKA. WNIOSŁA DUŻY WKŁAD W OPRACOWANIE DEKLARACJI PRAW CZŁOWIEKA. DZIAŁAŁA TAKŻE W KRAJOWYM STOWARZYSZENIU NA RZECZ POPIERANIA LUDNOŚCI KOLOROWEJ. ODBYŁA TEŻ WIELE PODRÓŻY PO ŚWIECIE, WIZYTUJĄC M.IN. ZSRR. (POZNAŁA NIKITĘ CHRUSZCZOWA).</a:t>
            </a:r>
            <a:endParaRPr lang="pl-PL" sz="1600" b="1" dirty="0">
              <a:latin typeface="Georgia" panose="02040502050405020303" pitchFamily="18" charset="0"/>
            </a:endParaRP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W OSTATNICH LATACH ŻYCIA ZACHOROWAŁA NA BIAŁACZKĘ. ZMARŁA 7 LISTOPADA 1962 ROKU.</a:t>
            </a:r>
            <a:endParaRPr lang="pl-PL" sz="16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03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54914" y="292790"/>
            <a:ext cx="835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Georgia" panose="02040502050405020303" pitchFamily="18" charset="0"/>
              </a:rPr>
              <a:t>MATKA TERESA Z KALKUTY</a:t>
            </a:r>
            <a:endParaRPr lang="pl-PL" b="1" dirty="0">
              <a:latin typeface="Georgia" panose="02040502050405020303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14" y="914400"/>
            <a:ext cx="3762756" cy="5017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4803647" y="330970"/>
            <a:ext cx="6818857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ŚWIĘTA MATKA TERESA Z KALKUTY MC, WŁAŚC. AGNES GONXHA BOJAXHIU URODZIŁA SIĘ 26 SIERPNIA 1910 W SKOPJE, A ZMARŁA 5 WRZEŚNIA 1997 W KALKUCIE W INDIACH – ALBAŃSKA ZAKONNICA, ZAŁOŻYCIELKA ZGROMADZENIA MISJONAREK MIŁOŚCI, LAUREATKA NAGRODY TEMPLETONA ORAZ POKOJOWEJ NAGRODY NOBLA W ROKU 1979,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ŚWIĘTA KOŚCIOŁA KATOLICKIEGO.</a:t>
            </a:r>
          </a:p>
          <a:p>
            <a:pPr algn="ctr"/>
            <a:endParaRPr lang="pl-PL" sz="800" b="1" dirty="0" smtClean="0">
              <a:latin typeface="Georgia" panose="02040502050405020303" pitchFamily="18" charset="0"/>
            </a:endParaRP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PRZEZ PONAD 45 LAT PROWADZIŁA HOSPICJA DLA UMIERAJĄCYCH, UBOGICH, CHORYCH I SIEROT ZAŁASZCZA W KALKUCIE I INNYCH MIASTACH INDII.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 JUŻ W LATACH 70.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BYŁA ZNANA NA ŚWIECIE JAKO OBROŃCZYNI BIEDNYCH I BEZBRONNYCH.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W 1979 ROKU OTRZYMAŁA POKOJOWĄ NAGRODĘ NOBLA, A ROK PÓŹNIEJ NAJWYŻSZE INDYJSKIE ODZNACZENIE PAŃSTWOWE – ORDER BHARAT RATNA – ZA PRACĘ HUMANITARNĄ.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MISJONARKI MIŁOŚCI SYSTEMATYCZNIE ROZWIJAŁY SIĘ I W ROKU 1997  - OBSŁUGIWAŁY 610 MISJI W 123 KRAJACH (HOSPICJA, DOMY DLA ZAKAŻONYCH AIDS, TRĄDEM I GRUŹLICĄ), JADŁODAJNIE, PROGRAMY WSPIERAJĄCE DZIECI I RODZINY, DOMY DZIECKA I SZKOŁY.</a:t>
            </a:r>
            <a:endParaRPr lang="pl-PL" sz="16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16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92" y="329184"/>
            <a:ext cx="6065192" cy="4238053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461760" y="329184"/>
            <a:ext cx="326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Georgia" panose="02040502050405020303" pitchFamily="18" charset="0"/>
              </a:rPr>
              <a:t>Z JANEM PAWŁEM II</a:t>
            </a:r>
            <a:endParaRPr lang="pl-PL" b="1" dirty="0">
              <a:latin typeface="Georgia" panose="02040502050405020303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374" y="814387"/>
            <a:ext cx="5294591" cy="355549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90143" y="4803648"/>
            <a:ext cx="115218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„NAZYWAM SIĘ AGNES GONXHA BOYAXHIU, ALE WSZYSCY ZNAJĄ MNIE JAKO MATKĘ TERESĘ Z KALKUTY. POŚWIĘCIŁAM CAŁE ŻYCIE NAJUBOŻSZYM. W ZAMIAN OTRZYMAŁAM OD NICH DUŻO WIĘCEJ: PRZEKAZALI MI SWOJĄ RADOŚĆ I WOLNOŚĆ. DZIĘKI NIM PRZEKONAŁAM SIĘ, ŻE MOŻNA CIESZYĆ SIĘ Z TEGO, CO ŻYCIE MA NAM DO ZAOFEROWANIA, NAWET JEŚLI NIE POSIADAMY TEGO NA WŁASNOŚĆ. DALI MI LEKCJE WSPANIAŁOMYŚLNOŚCI I SOLIDARNOŚCI. NAUCZYLI MNIE, JAK MĘŻNIE STAWIĆ CZOŁO TRUDNOŚCIOM I CAŁY CZAS OBDAROWYWALI MNIE UŚMIECHAMI.”</a:t>
            </a:r>
            <a:endParaRPr lang="pl-PL" sz="16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46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236" y="538234"/>
            <a:ext cx="4303776" cy="28860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304" y="168902"/>
            <a:ext cx="3995071" cy="2965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0" y="803559"/>
            <a:ext cx="1703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eorgia" panose="02040502050405020303" pitchFamily="18" charset="0"/>
              </a:rPr>
              <a:t>PRZY PRACY</a:t>
            </a:r>
            <a:endParaRPr lang="pl-PL" b="1" dirty="0">
              <a:latin typeface="Georgia" panose="02040502050405020303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09" y="3566688"/>
            <a:ext cx="4329874" cy="3152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2105" y="3327708"/>
            <a:ext cx="3937449" cy="3391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519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20521" y="1407213"/>
            <a:ext cx="65936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eorgia" panose="02040502050405020303" pitchFamily="18" charset="0"/>
              </a:rPr>
              <a:t>INDIRA PRIYADARSHINI GANDHI, HINDI URODZIŁA SIĘ 19 LISTOPADA 1917 W ALLAHABAD, A ZMARŁA 31 PAŹDZIERNIKA 1984 W DELHI, INDIE) </a:t>
            </a:r>
            <a:r>
              <a:rPr lang="pl-PL" b="1" dirty="0" smtClean="0">
                <a:latin typeface="Georgia" panose="02040502050405020303" pitchFamily="18" charset="0"/>
              </a:rPr>
              <a:t>- </a:t>
            </a:r>
            <a:r>
              <a:rPr lang="pl-PL" b="1" dirty="0" smtClean="0">
                <a:latin typeface="Georgia" panose="02040502050405020303" pitchFamily="18" charset="0"/>
              </a:rPr>
              <a:t>INDYJSKA POLITYK, PREMIER INDII W LATACH </a:t>
            </a:r>
            <a:r>
              <a:rPr lang="pl-PL" b="1" dirty="0" smtClean="0">
                <a:latin typeface="Georgia" panose="02040502050405020303" pitchFamily="18" charset="0"/>
              </a:rPr>
              <a:t>1966-1977 </a:t>
            </a:r>
            <a:r>
              <a:rPr lang="pl-PL" b="1" dirty="0" smtClean="0">
                <a:latin typeface="Georgia" panose="02040502050405020303" pitchFamily="18" charset="0"/>
              </a:rPr>
              <a:t>ORAZ </a:t>
            </a:r>
            <a:r>
              <a:rPr lang="pl-PL" b="1" dirty="0" smtClean="0">
                <a:latin typeface="Georgia" panose="02040502050405020303" pitchFamily="18" charset="0"/>
              </a:rPr>
              <a:t>1980-1984</a:t>
            </a:r>
            <a:r>
              <a:rPr lang="pl-PL" b="1" dirty="0" smtClean="0">
                <a:latin typeface="Georgia" panose="02040502050405020303" pitchFamily="18" charset="0"/>
              </a:rPr>
              <a:t>. </a:t>
            </a:r>
          </a:p>
          <a:p>
            <a:pPr algn="ctr"/>
            <a:r>
              <a:rPr lang="pl-PL" b="1" dirty="0" smtClean="0">
                <a:latin typeface="Georgia" panose="02040502050405020303" pitchFamily="18" charset="0"/>
              </a:rPr>
              <a:t>TRZECI W HISTORII PREMIER INDII, DRUGI CO DO DŁUGOŚCI PIASTUJĄCY URZĄD I JEDYNA KOBIETA SPRAWUJĄCĄ FUNKCJĘ PREMIERA W INDIACH. </a:t>
            </a:r>
          </a:p>
          <a:p>
            <a:pPr algn="ctr"/>
            <a:r>
              <a:rPr lang="pl-PL" b="1" dirty="0" smtClean="0">
                <a:latin typeface="Georgia" panose="02040502050405020303" pitchFamily="18" charset="0"/>
              </a:rPr>
              <a:t>ZOSTAŁA ZAMORDOWANA W PRZEZ SWOICH OCHRONIARZY PRZEKUPIONYCH PRZEZ JEJ PRZECIWNIKÓW POLITYCZNYCH.</a:t>
            </a:r>
          </a:p>
          <a:p>
            <a:pPr algn="ctr"/>
            <a:r>
              <a:rPr lang="pl-PL" b="1" dirty="0" smtClean="0">
                <a:latin typeface="Georgia" panose="02040502050405020303" pitchFamily="18" charset="0"/>
              </a:rPr>
              <a:t>BYŁA JEDYNYM DZIECKIEM JAWAHARLALA NEHRU (JEJ MŁODSZY BRAT ZMARŁ), PIERWSZEGO PREMIERA INDII I JEDNEGO Z CZOŁOWYCH POSTACI INDYJSKIEGO RUCHU NIEPODLEGŁOŚCIOWEGO.</a:t>
            </a:r>
            <a:endParaRPr lang="pl-PL" b="1" dirty="0">
              <a:latin typeface="Georgia" panose="02040502050405020303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585216" y="573024"/>
            <a:ext cx="5462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Georgia" panose="02040502050405020303" pitchFamily="18" charset="0"/>
              </a:rPr>
              <a:t>INDIRA  GANDHI</a:t>
            </a:r>
            <a:endParaRPr lang="pl-PL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760" y="757690"/>
            <a:ext cx="3941233" cy="5675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464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387030"/>
            <a:ext cx="6162675" cy="3848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24" y="1082230"/>
            <a:ext cx="2266950" cy="4152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9317" y="1021055"/>
            <a:ext cx="2626233" cy="38157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9521631" y="5130493"/>
            <a:ext cx="2999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Georgia" panose="02040502050405020303" pitchFamily="18" charset="0"/>
              </a:rPr>
              <a:t>Z WNUKIEM</a:t>
            </a:r>
            <a:endParaRPr lang="pl-PL" b="1" dirty="0">
              <a:latin typeface="Georgia" panose="02040502050405020303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569000" y="5437271"/>
            <a:ext cx="5071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Georgia" panose="02040502050405020303" pitchFamily="18" charset="0"/>
              </a:rPr>
              <a:t>Z </a:t>
            </a:r>
            <a:r>
              <a:rPr lang="pl-PL" b="1" dirty="0">
                <a:latin typeface="Georgia" panose="02040502050405020303" pitchFamily="18" charset="0"/>
              </a:rPr>
              <a:t>SYNAMI (SANJAY </a:t>
            </a:r>
            <a:r>
              <a:rPr lang="pl-PL" b="1" dirty="0" smtClean="0">
                <a:latin typeface="Georgia" panose="02040502050405020303" pitchFamily="18" charset="0"/>
              </a:rPr>
              <a:t>I RAJIV) </a:t>
            </a:r>
            <a:endParaRPr lang="pl-PL" b="1" dirty="0">
              <a:latin typeface="Georgia" panose="02040502050405020303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30740" y="5486400"/>
            <a:ext cx="2227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Georgia" panose="02040502050405020303" pitchFamily="18" charset="0"/>
              </a:rPr>
              <a:t>W MŁODOŚCI</a:t>
            </a:r>
            <a:endParaRPr lang="pl-PL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72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12" y="362140"/>
            <a:ext cx="4953000" cy="3305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400812" y="3931182"/>
            <a:ext cx="2631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latin typeface="Georgia" panose="02040502050405020303" pitchFamily="18" charset="0"/>
              </a:rPr>
              <a:t>Z </a:t>
            </a:r>
            <a:r>
              <a:rPr lang="pl-PL" b="1" dirty="0" smtClean="0">
                <a:latin typeface="Georgia" panose="02040502050405020303" pitchFamily="18" charset="0"/>
              </a:rPr>
              <a:t>OJCEM</a:t>
            </a:r>
          </a:p>
          <a:p>
            <a:pPr algn="ctr"/>
            <a:r>
              <a:rPr lang="pl-PL" b="1" dirty="0" smtClean="0">
                <a:latin typeface="Georgia" panose="02040502050405020303" pitchFamily="18" charset="0"/>
              </a:rPr>
              <a:t> JAWAHARLALEM</a:t>
            </a:r>
            <a:endParaRPr lang="pl-PL" b="1" dirty="0">
              <a:latin typeface="Georgia" panose="02040502050405020303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404" y="362140"/>
            <a:ext cx="5247324" cy="34829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7994102" y="3997668"/>
            <a:ext cx="2657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eorgia" panose="02040502050405020303" pitchFamily="18" charset="0"/>
              </a:rPr>
              <a:t>Z MĘŻEM FEROZEM</a:t>
            </a:r>
            <a:endParaRPr lang="pl-PL" b="1" dirty="0">
              <a:latin typeface="Georgia" panose="02040502050405020303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827" y="3264567"/>
            <a:ext cx="2723749" cy="34285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6361144" y="5258282"/>
            <a:ext cx="2574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eorgia" panose="02040502050405020303" pitchFamily="18" charset="0"/>
              </a:rPr>
              <a:t>Z OJCEM I SYNAMI</a:t>
            </a:r>
            <a:endParaRPr lang="pl-PL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71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78" y="235648"/>
            <a:ext cx="5979414" cy="4262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6108192" y="882301"/>
            <a:ext cx="351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eorgia" panose="02040502050405020303" pitchFamily="18" charset="0"/>
              </a:rPr>
              <a:t>ŚLUB INDIRY Z FEROZE GANDHIM</a:t>
            </a:r>
            <a:endParaRPr lang="pl-PL" b="1" dirty="0">
              <a:latin typeface="Georgia" panose="02040502050405020303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228" y="2565684"/>
            <a:ext cx="5410810" cy="3864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3734638" y="5535168"/>
            <a:ext cx="237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eorgia" panose="02040502050405020303" pitchFamily="18" charset="0"/>
              </a:rPr>
              <a:t>RODZINA INDIRY</a:t>
            </a:r>
            <a:endParaRPr lang="pl-PL" b="1" dirty="0">
              <a:latin typeface="Georgia" panose="02040502050405020303" pitchFamily="18" charset="0"/>
            </a:endParaRPr>
          </a:p>
        </p:txBody>
      </p:sp>
      <p:sp>
        <p:nvSpPr>
          <p:cNvPr id="6" name="Strzałka w dół 5"/>
          <p:cNvSpPr/>
          <p:nvPr/>
        </p:nvSpPr>
        <p:spPr>
          <a:xfrm>
            <a:off x="9979152" y="2205789"/>
            <a:ext cx="150475" cy="95473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2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37744" y="953585"/>
            <a:ext cx="1135075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FRIDA KAHLO DE RIVERA (WŁAŚCIWIE MAGDALENA CARMEN FRIDA KAHLO Y CALDERÓN) , URODZIŁA SIĘ 6 LIPCA 1907 , A ZMARŁA 13 LIPCA 1954 R. BYŁA MEKSYKAŃSKĄ ARTYSTKĄ, KTÓRA MALOWAŁA WIELE PORTRETÓW, AUTOPORTRETÓW I DZIEŁ INSPIROWANYCH NATURĄ.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KIEDY KAHLO MIAŁA SZEŚĆ LAT, NABAWIŁA SIĘ POLIO , PRZEZ CO JEJ PRAWA NOGA BYŁA KRÓTSZA I CIEŃSZA OD LEWEJ. CHOROBA ZMUSIŁA JĄ DO IZOLACJI OD SWOICH RÓWIEŚNIKÓW NA WIELE MIESIĘCY.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17 WRZEŚNIA 1925 R. KAHLO I JEJ KOLEGA, ALEJANDRO  - WRACALI ZE SZKOŁY DO ​​DOMU, KIEDY DREWNIANY AUTOBUS, KTÓRYM JECHALI, ZDERZYŁ SIĘ Z TRAMWAJEM.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DOZNAŁA ZŁAMANIA ŻEBER, OBU NÓG I OBOJCZYKA.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ŻELAZNA PORĘCZ PRZEBIŁA MIEDNICĘ, ŁAMIĄC KOŚĆ MIEDNICY.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 W WYNIKU ODNIESIONYCH URAZÓW FRIDA 3 MIESIĄCE SPĘDZIŁA W ODLEWIE GIPSOWYM, KTÓRYM UNIERUCHOMIONO JEJ CIAŁO.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W TRAKCIE REKONWALESCENCJI FRIDA USILNIE PRACOWAŁA NAD TYM, ABY POWTÓRNIE STANĄĆ O WŁASNYCH SIŁACH I NAUCZYĆ SIĘ CHODZIĆ.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PRZEZ RESZTĘ ŻYCIA DOŚWIADCZAŁA NAWROTÓW BÓLU I DOLEGLIWOŚCI POURAZOWYCH, KTÓRE NIERAZ ZMUSZAŁY JĄ DO POBYTU W SZPITALU. Z TEGO POWODU PRZESZŁA 35 OPERACJI KRĘGOSŁUPA.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W CZASIE PRZYMUSOWEGO UNIERUCHOMIENIA PO WYPADKU FRIDA ZAINTERESOWAŁA SIĘ MALARSTWEM, ZWŁASZCZA AUTOPORTRETAMI.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NA SKUTEK URAZÓW POWYPADKOWYCH NIE MOGŁA MIEĆ DZIECI.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WYPADEK ZAKOŃCZYŁ TAKŻE JEJ MARZENIA O ZOSTANIU LEKARZEM.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ZMARŁA W WIEKU 47 LAT .</a:t>
            </a:r>
            <a:endParaRPr lang="pl-PL" sz="1600" b="1" dirty="0">
              <a:latin typeface="Georgia" panose="02040502050405020303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55904" y="426720"/>
            <a:ext cx="5157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Georgia" panose="02040502050405020303" pitchFamily="18" charset="0"/>
              </a:rPr>
              <a:t>FRIDA KAHLO</a:t>
            </a:r>
            <a:endParaRPr lang="pl-PL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58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734786" y="285750"/>
            <a:ext cx="6833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Georgia" panose="02040502050405020303" pitchFamily="18" charset="0"/>
              </a:rPr>
              <a:t>FLORENCE NIGHTINGALE</a:t>
            </a:r>
            <a:endParaRPr lang="pl-PL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54050" y="858253"/>
            <a:ext cx="824077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FLORENCE NIGHTINGALE URODZIŁA SIĘ 12 MAJA 1820 WE FLORENCJI, A ZMARŁA 13 SIERPNIA 1910 W LONDYNIE </a:t>
            </a:r>
            <a:r>
              <a:rPr lang="pl-PL" sz="1600" b="1" dirty="0" smtClean="0">
                <a:latin typeface="Georgia" panose="02040502050405020303" pitchFamily="18" charset="0"/>
              </a:rPr>
              <a:t>- </a:t>
            </a:r>
            <a:r>
              <a:rPr lang="pl-PL" sz="1600" b="1" dirty="0" smtClean="0">
                <a:latin typeface="Georgia" panose="02040502050405020303" pitchFamily="18" charset="0"/>
              </a:rPr>
              <a:t>ANGIELSKA PIELĘGNIARKA, STATYSTYK, DZIAŁACZKA SPOŁECZNA I PUBLICYSTKA. </a:t>
            </a:r>
            <a:endParaRPr lang="pl-PL" sz="1600" b="1" dirty="0" smtClean="0">
              <a:latin typeface="Georgia" panose="02040502050405020303" pitchFamily="18" charset="0"/>
            </a:endParaRP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BYŁA </a:t>
            </a:r>
            <a:r>
              <a:rPr lang="pl-PL" sz="1600" b="1" dirty="0" smtClean="0">
                <a:latin typeface="Georgia" panose="02040502050405020303" pitchFamily="18" charset="0"/>
              </a:rPr>
              <a:t>ZWANA „DAMĄ Z LAMPĄ” (ANG. THE LADY WITH THE LAMP).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URODZIŁA SIĘ W BOGATEJ ARYSTOKRATYCZNEJ RODZINIE. JEJ OJCEM BYŁ WILLIAM EDWARD NIGHTINGALE</a:t>
            </a:r>
            <a:r>
              <a:rPr lang="pl-PL" b="1" dirty="0" smtClean="0">
                <a:latin typeface="Georgia" panose="02040502050405020303" pitchFamily="18" charset="0"/>
              </a:rPr>
              <a:t>. </a:t>
            </a:r>
            <a:r>
              <a:rPr lang="pl-PL" sz="1600" b="1" dirty="0" smtClean="0">
                <a:latin typeface="Georgia" panose="02040502050405020303" pitchFamily="18" charset="0"/>
              </a:rPr>
              <a:t>MŁODOŚĆ SPĘDZIŁA W LONDYNIE.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GDY W WIEKU 24 LAT OGŁOSIŁA, ŻE PRAGNIE ZOSTAĆ PIELĘGNIARKĄ, SWOJĄ DECYZJĄ PRZERAZIŁA RODZINĘ: PIELĘGNIARKI WÓWCZAS REKRUTOWAŁY SIĘ ZAZWYCZAJ SPOŚRÓD OSÓB Z NISKICH WARSTW SPOŁECZNYCH.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W OPINII RODZINY ŻADNA SZANUJĄCA SIĘ DAMA NIE MOGŁABY WYKONYWAĆ TAK HANIEBNEGO ZAJĘCIA.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FLORENCE BYŁA JEDNAK STANOWCZA I W 1845 ZACZĘŁA ODWIEDZAĆ SZPITALE I INNE PLACÓWKI MEDYCZNE, GROMADZĄC INFORMACJE NA ICH TEMAT.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W 1851 ZACZĘŁA UCZYĆ SIĘ ZAWODU PIELĘGNIARKI W EWANGELICKIM ZAKŁADZIE DIAKONIJNYM.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 W 1853 FLORENCE PRZYJĘŁA STANOWISKO PRZEŁOŻONEJ W ZAKŁADZIE OPIEKI DLA CHORYCH DAM W LONDYNIE. PODJĘŁA SIĘ RÓWNIEŻ SZKOLENIA PIELĘGNIAREK. </a:t>
            </a:r>
            <a:endParaRPr lang="pl-PL" sz="1600" b="1" dirty="0">
              <a:latin typeface="Georgia" panose="02040502050405020303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474" y="157414"/>
            <a:ext cx="2474243" cy="3203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2044" y="3537284"/>
            <a:ext cx="2993098" cy="3024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16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68" y="597408"/>
            <a:ext cx="3853924" cy="5504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8863" y="332422"/>
            <a:ext cx="2990850" cy="3876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387768" y="6291072"/>
            <a:ext cx="3518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eorgia" panose="02040502050405020303" pitchFamily="18" charset="0"/>
              </a:rPr>
              <a:t>FRIDA KAHLO DE RIVERA </a:t>
            </a:r>
            <a:endParaRPr lang="pl-PL" b="1" dirty="0">
              <a:latin typeface="Georgia" panose="02040502050405020303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9137422" y="4376928"/>
            <a:ext cx="1573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eorgia" panose="02040502050405020303" pitchFamily="18" charset="0"/>
              </a:rPr>
              <a:t>Z MĘŻEM</a:t>
            </a:r>
            <a:endParaRPr lang="pl-PL" b="1" dirty="0">
              <a:latin typeface="Georgia" panose="02040502050405020303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521" y="920368"/>
            <a:ext cx="3737513" cy="48587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5157216" y="5986272"/>
            <a:ext cx="2166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eorgia" panose="02040502050405020303" pitchFamily="18" charset="0"/>
              </a:rPr>
              <a:t>AUTOPORTRET</a:t>
            </a:r>
            <a:endParaRPr lang="pl-PL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84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56443" y="310896"/>
            <a:ext cx="5193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Georgia" panose="02040502050405020303" pitchFamily="18" charset="0"/>
              </a:rPr>
              <a:t>MALARSTWO</a:t>
            </a:r>
            <a:endParaRPr lang="pl-PL" b="1" dirty="0">
              <a:latin typeface="Georgia" panose="02040502050405020303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7" y="983301"/>
            <a:ext cx="4902963" cy="4858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168" y="158496"/>
            <a:ext cx="2962656" cy="3766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2184" y="983301"/>
            <a:ext cx="3228932" cy="44333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8168" y="4311396"/>
            <a:ext cx="3249948" cy="22104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933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86" y="212112"/>
            <a:ext cx="4218025" cy="3913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5504" y="268224"/>
            <a:ext cx="2681859" cy="33804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066" y="123444"/>
            <a:ext cx="2889882" cy="37113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161" y="4311015"/>
            <a:ext cx="4324350" cy="2381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1073" y="3834765"/>
            <a:ext cx="2219325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8254" y="4045411"/>
            <a:ext cx="1836255" cy="26468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803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348359" y="1773861"/>
            <a:ext cx="71932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DZIĘKUJĘ ZA UWAGĘ</a:t>
            </a:r>
            <a:endParaRPr lang="pl-PL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8317149" y="5914417"/>
            <a:ext cx="404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Georgia" panose="02040502050405020303" pitchFamily="18" charset="0"/>
              </a:rPr>
              <a:t>EWA MROCZEK</a:t>
            </a:r>
            <a:endParaRPr lang="pl-PL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19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52927" y="280737"/>
            <a:ext cx="631256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W CZASIE WOJNY KRYMSKIEJ </a:t>
            </a:r>
            <a:r>
              <a:rPr lang="pl-PL" sz="1600" b="1" dirty="0">
                <a:latin typeface="Georgia" panose="02040502050405020303" pitchFamily="18" charset="0"/>
              </a:rPr>
              <a:t>(</a:t>
            </a:r>
            <a:r>
              <a:rPr lang="pl-PL" sz="1600" b="1" dirty="0" smtClean="0">
                <a:latin typeface="Georgia" panose="02040502050405020303" pitchFamily="18" charset="0"/>
              </a:rPr>
              <a:t>1853–1856) ZORGANIZOWAŁA OD PODSTAW OPIEKĘ NAD RANNYMI </a:t>
            </a:r>
            <a:r>
              <a:rPr lang="pl-PL" sz="1600" b="1" dirty="0" smtClean="0">
                <a:latin typeface="Georgia" panose="02040502050405020303" pitchFamily="18" charset="0"/>
              </a:rPr>
              <a:t>ŻOŁNIERZAMI. </a:t>
            </a:r>
            <a:endParaRPr lang="pl-PL" sz="1600" b="1" dirty="0" smtClean="0">
              <a:latin typeface="Georgia" panose="02040502050405020303" pitchFamily="18" charset="0"/>
            </a:endParaRP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JAKO PRZEŁOŻONA  38 ANGIELSKICH PIELĘGNIAREK W SZPITALU W STAMBULE ZDOŁAŁA POPRAWIĆ FATALNY STAN SANITARNY BRYTYJSKICH SZPITALI POLOWYCH.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ODKRYŁA, ŻE RANNI ŻOŁNIERZE UMIERAJĄ NIE TYLKO Z POWODU RAN, BRAKU HIGIENY, SZOKU POURAZOWEGO CZY CHORÓB ZAKAŹNYCH, ALE TAKŻE POTRZEBUJĄ OPIEKI I WSPARCIA PSYCHOLOGICZNEGO.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PÓŹNIEJ ZOSTAŁA EKSPERTEM ARMII BRYTYJSKIEJ DS. WOJSKOWEJ SŁUŻBY PIELĘGNIARSKIEJ.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NIGHTINGALE WYPRACOWAŁA PODSTAWY, NA KTÓRYCH OPIERA SIĘ WSPÓŁCZESNY WIZERUNEK PIELĘGNIARKI, JEJ ZASŁUGĄ JEST TAKŻE ZDEFINIOWANIE METOD I SPOSOBÓW PIELĘGNACJI CHORYCH I POSZKODOWANYCH.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W 1860 ZAŁOŻYŁA W LONDYNIE PRZY SZPITALU ŚW. TOMASZA PIERWSZĄ SZKOŁĘ PIELĘGNIARSTWA.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W 1907 ROKU PRZYZNANO JEJ JAKO PIERWSZEJ KOBIECIE BRYTYJSKI ORDER ZASŁUGI, A PIĘĆ LAT PO JEJ ŚMIERCI WZNIESIONO KU JEJ CZCI POMNIK NA PLACU WATERLOO W LONDYNIE.</a:t>
            </a:r>
            <a:endParaRPr lang="pl-PL" sz="1600" b="1" dirty="0">
              <a:latin typeface="Georgia" panose="02040502050405020303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013" y="280737"/>
            <a:ext cx="4914900" cy="3295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368" y="3798970"/>
            <a:ext cx="2405563" cy="2835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691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211" y="130091"/>
            <a:ext cx="5904243" cy="3036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152164" y="3531140"/>
            <a:ext cx="49321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W NOCY SAMA PRZECHADZAŁA SIĘ PO SZPITALU Z LAMPĄ, ŻEBY ZAJRZEĆ DO CHORYCH I SPRAWDZIĆ, CZY WSZYSTKO JEST W PORZĄDKU.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 ŻADNA PIELĘGNIARKA TEGO WCZEŚNIEJ NIE ROBIŁA.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PACJENCI ZACZĘLI NAZYWAĆ JĄ "DAMĄ Z LAMPĄ" I TEN PRZYDOMEK ZOSTAŁ Z NIĄ JUŻ DO KOŃCA. </a:t>
            </a:r>
            <a:endParaRPr lang="pl-PL" sz="1600" b="1" dirty="0">
              <a:latin typeface="Georgia" panose="02040502050405020303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37" y="130091"/>
            <a:ext cx="4242114" cy="31898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801" y="3531140"/>
            <a:ext cx="1990563" cy="2990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227" y="3458339"/>
            <a:ext cx="3543027" cy="21317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pole tekstowe 1"/>
          <p:cNvSpPr txBox="1"/>
          <p:nvPr/>
        </p:nvSpPr>
        <p:spPr>
          <a:xfrm>
            <a:off x="4098347" y="6050642"/>
            <a:ext cx="1724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POMNIK W LONDYNIE</a:t>
            </a:r>
            <a:endParaRPr lang="pl-PL" sz="1600" b="1" dirty="0">
              <a:latin typeface="Georgia" panose="02040502050405020303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8489791" y="5712897"/>
            <a:ext cx="2919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BANKNOT KOLEKCJONERSKI</a:t>
            </a:r>
            <a:endParaRPr lang="pl-PL" sz="16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37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97408" y="487680"/>
            <a:ext cx="8461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Georgia" panose="02040502050405020303" pitchFamily="18" charset="0"/>
              </a:rPr>
              <a:t>MARIA SKŁODOWSKA CURIE</a:t>
            </a:r>
            <a:endParaRPr lang="pl-PL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29163" y="1178947"/>
            <a:ext cx="115824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MARIA SALOMEA SKŁODOWSKA-CURIE URODZIŁA SIĘ  7 LISTOPADA 1867 W WARSZAWIE, A ZMARŁA 4 LIPCA 1934 W PASSY </a:t>
            </a:r>
            <a:r>
              <a:rPr lang="pl-PL" sz="1600" b="1" dirty="0" smtClean="0">
                <a:latin typeface="Georgia" panose="02040502050405020303" pitchFamily="18" charset="0"/>
              </a:rPr>
              <a:t>- </a:t>
            </a:r>
            <a:r>
              <a:rPr lang="pl-PL" sz="1600" b="1" dirty="0" smtClean="0">
                <a:latin typeface="Georgia" panose="02040502050405020303" pitchFamily="18" charset="0"/>
              </a:rPr>
              <a:t>FIZYCZKA I CHEMICZKA, DWUKROTNA LAUREATKA NAGRODY NOBLA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(1903, 1911).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W 1891 MARIA SKŁODOWSKA WYJECHAŁA Z KRÓLESTWA POLSKIEGO DO PARYŻA, BY PODJĄĆ STUDIA NA SORBONIE (W XIX WIEKU KOBIETY NIE MOGŁY STUDIOWAĆ NA ZIEMIACH POLSKICH). NASTĘPNIE ROZWINĘŁA TAM SWOJĄ KARIERĘ NAUKOWĄ.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BYŁA PREKURSORKĄ NOWEJ GAŁĘZI CHEMII – RADIOCHEMII.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DO JEJ DOKONAŃ NALEŻĄ MIN. ODKRYCIE DWÓCH NOWYCH PIERWIASTKÓW – RADU I POLONU.         Z JEJ INICJATYWY PROWADZONO TAKŻE BADANIA NAD LECZENIEM RAKA ZA POMOCĄ </a:t>
            </a:r>
            <a:r>
              <a:rPr lang="pl-PL" sz="1600" b="1" dirty="0" smtClean="0">
                <a:latin typeface="Georgia" panose="02040502050405020303" pitchFamily="18" charset="0"/>
              </a:rPr>
              <a:t>PROMIENIOWANIA.</a:t>
            </a:r>
            <a:endParaRPr lang="pl-PL" sz="1600" b="1" dirty="0" smtClean="0">
              <a:latin typeface="Georgia" panose="02040502050405020303" pitchFamily="18" charset="0"/>
            </a:endParaRP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NAGRODĄ NOBLA ZOSTAŁA WYRÓŻNIONA PO RAZ PIERWSZY W 1903 – Z FIZYKI, WRAZ Z MĘŻEM PIERRE’EM CURIE, ZA BADANIA NAD ZJAWISKIEM PROMIENIOTWÓRCZOŚCI. 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PO RAZ DRUGI ZOSTAŁA NAGRODZONA W 1911 – Z CHEMII ZA ODKRYCIE POLONU I RADU. NALEŻY DO GRONA JEDYNIE CZTERECH OSÓB, KTÓRY OTRZYMAŁY NAGRODĘ NOBLA WIĘCEJ NIŻ RAZ I PIERWSZĄ KOBIETĄ.</a:t>
            </a: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MARIA SKŁODOWSKA-CURIE TO PIERWSZA KOBIETA, KTÓRA SPOCZĘŁA W PARYSKIM PANTEONIE W DOWÓD UZNANIA ZASŁUG NAUKOWYCH.</a:t>
            </a:r>
          </a:p>
          <a:p>
            <a:pPr algn="ctr"/>
            <a:endParaRPr lang="pl-PL" sz="1600" b="1" dirty="0" smtClean="0">
              <a:latin typeface="Georgia" panose="02040502050405020303" pitchFamily="18" charset="0"/>
            </a:endParaRPr>
          </a:p>
          <a:p>
            <a:pPr algn="ctr"/>
            <a:r>
              <a:rPr lang="pl-PL" sz="1600" b="1" dirty="0" smtClean="0">
                <a:latin typeface="Georgia" panose="02040502050405020303" pitchFamily="18" charset="0"/>
              </a:rPr>
              <a:t>Z MĘŻEM PIERRE’EM CURIE MIAŁA DWIE CÓRKI: ÈVE </a:t>
            </a:r>
            <a:r>
              <a:rPr lang="pl-PL" sz="1600" b="1" dirty="0">
                <a:latin typeface="Georgia" panose="02040502050405020303" pitchFamily="18" charset="0"/>
              </a:rPr>
              <a:t>CURIE </a:t>
            </a:r>
            <a:r>
              <a:rPr lang="pl-PL" sz="1600" b="1" dirty="0" smtClean="0">
                <a:latin typeface="Georgia" panose="02040502050405020303" pitchFamily="18" charset="0"/>
              </a:rPr>
              <a:t>(PISARKĘ, DZIENNIKARKĘ, PIANISTKĘ),  I IRÈNE </a:t>
            </a:r>
            <a:r>
              <a:rPr lang="pl-PL" sz="1600" b="1" dirty="0">
                <a:latin typeface="Georgia" panose="02040502050405020303" pitchFamily="18" charset="0"/>
              </a:rPr>
              <a:t>JOLIOT- CURIE </a:t>
            </a:r>
            <a:r>
              <a:rPr lang="pl-PL" sz="1600" b="1" dirty="0" smtClean="0">
                <a:latin typeface="Georgia" panose="02040502050405020303" pitchFamily="18" charset="0"/>
              </a:rPr>
              <a:t>(FIZYKOCHEMICZKĘ – JAK MATKA).</a:t>
            </a:r>
          </a:p>
          <a:p>
            <a:pPr algn="ctr"/>
            <a:endParaRPr lang="pl-PL" sz="1600" b="1" dirty="0" smtClean="0">
              <a:latin typeface="Georgia" panose="02040502050405020303" pitchFamily="18" charset="0"/>
            </a:endParaRPr>
          </a:p>
          <a:p>
            <a:endParaRPr lang="pl-PL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07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79" y="378714"/>
            <a:ext cx="3284817" cy="45102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624" y="378714"/>
            <a:ext cx="4157472" cy="5196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5205984" y="5888736"/>
            <a:ext cx="573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eorgia" panose="02040502050405020303" pitchFamily="18" charset="0"/>
              </a:rPr>
              <a:t>WŁADYSŁAW SKŁODOWSKI ORAZ, OD LEWEJ, MARIA, BRONISŁAWA, HELENA, </a:t>
            </a:r>
            <a:endParaRPr lang="pl-PL" b="1" dirty="0">
              <a:latin typeface="Georgia" panose="02040502050405020303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39348" y="5092726"/>
            <a:ext cx="419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eorgia" panose="02040502050405020303" pitchFamily="18" charset="0"/>
              </a:rPr>
              <a:t>MARIA SKŁODOWSKA - CURIE</a:t>
            </a:r>
            <a:endParaRPr lang="pl-PL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4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" y="466296"/>
            <a:ext cx="8291201" cy="55382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8869359" y="2308459"/>
            <a:ext cx="29748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eorgia" panose="02040502050405020303" pitchFamily="18" charset="0"/>
              </a:rPr>
              <a:t>KAMIENICA ŁYSZKIEWICZA PRZY UL. FRETA 16 W WARSZAWIE, MIEJSCE URODZENIA MARII SKŁODOWSKIEJ</a:t>
            </a:r>
            <a:endParaRPr lang="pl-PL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18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09956"/>
            <a:ext cx="3275076" cy="45227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976008" y="5096645"/>
            <a:ext cx="3121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Georgia" panose="02040502050405020303" pitchFamily="18" charset="0"/>
              </a:rPr>
              <a:t>PIOTR CURIE</a:t>
            </a:r>
            <a:endParaRPr lang="pl-PL" b="1" dirty="0">
              <a:latin typeface="Georgia" panose="02040502050405020303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764" y="409956"/>
            <a:ext cx="6916533" cy="5565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5145024" y="6083808"/>
            <a:ext cx="566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Georgia" panose="02040502050405020303" pitchFamily="18" charset="0"/>
              </a:rPr>
              <a:t>MARIA I PIOTR W LABOLATORIUM</a:t>
            </a:r>
            <a:endParaRPr lang="pl-PL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5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2486</Words>
  <Application>Microsoft Office PowerPoint</Application>
  <PresentationFormat>Panoramiczny</PresentationFormat>
  <Paragraphs>164</Paragraphs>
  <Slides>33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Georgia</vt:lpstr>
      <vt:lpstr>Motyw pakietu Office</vt:lpstr>
      <vt:lpstr>KOBIETY,  KTÓRE ZMIENIŁY ŚWIAT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KOBIETY,  KTÓRE ZMIENIŁY ŚWIAT</dc:title>
  <dc:creator>LENOVO</dc:creator>
  <cp:lastModifiedBy>Nauczyciel</cp:lastModifiedBy>
  <cp:revision>66</cp:revision>
  <dcterms:created xsi:type="dcterms:W3CDTF">2019-03-04T09:12:47Z</dcterms:created>
  <dcterms:modified xsi:type="dcterms:W3CDTF">2022-03-11T11:23:40Z</dcterms:modified>
</cp:coreProperties>
</file>