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71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4" r:id="rId20"/>
    <p:sldId id="263" r:id="rId21"/>
    <p:sldId id="26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741E-0A30-4596-8244-0DB29791FE45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B0C60-EBF6-48BE-95F2-12AE3678C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B0C60-EBF6-48BE-95F2-12AE3678C65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CA46AE-89D6-4707-975B-5CAA0D2C0D7D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27A2E6-3FB1-4550-A76B-C8BCBD664C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64307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Georgia" pitchFamily="18" charset="0"/>
              </a:rPr>
              <a:t>„SZARE SZEREGI”</a:t>
            </a:r>
            <a:br>
              <a:rPr lang="pl-PL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pl-PL" dirty="0">
              <a:latin typeface="Georg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7772400" cy="1199704"/>
          </a:xfrm>
        </p:spPr>
        <p:txBody>
          <a:bodyPr>
            <a:normAutofit fontScale="77500" lnSpcReduction="20000"/>
          </a:bodyPr>
          <a:lstStyle/>
          <a:p>
            <a:r>
              <a:rPr lang="pl-PL" sz="5400" dirty="0" smtClean="0">
                <a:latin typeface="Georgia" pitchFamily="18" charset="0"/>
              </a:rPr>
              <a:t>JESTEŚMY DUMNI </a:t>
            </a:r>
            <a:br>
              <a:rPr lang="pl-PL" sz="5400" dirty="0" smtClean="0">
                <a:latin typeface="Georgia" pitchFamily="18" charset="0"/>
              </a:rPr>
            </a:br>
            <a:r>
              <a:rPr lang="pl-PL" sz="5400" dirty="0" smtClean="0">
                <a:latin typeface="Georgia" pitchFamily="18" charset="0"/>
              </a:rPr>
              <a:t>Z NASZEGO PATRONA</a:t>
            </a:r>
            <a:endParaRPr lang="pl-PL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0485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357430"/>
            <a:ext cx="3436928" cy="323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307181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  <a:t>Harcerzy z Szarych Szeregów charakteryzowało nastawienie na służbę narodowi. </a:t>
            </a:r>
            <a:b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  <a:t>Wyrażało się to w podejmowaniu zadań nieraz bardzo trudnych i niewdzięcznych. </a:t>
            </a:r>
            <a:b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  <a:t>Wyrażało się w samej nazwie – Szare Szeregi – która podkreślała, że nie oczekują oni </a:t>
            </a:r>
            <a:b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  <a:t>ani rozgłosu, ani zaszczytów.</a:t>
            </a:r>
            <a:br>
              <a:rPr lang="pl-PL" sz="2200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pl-PL" sz="2400" dirty="0" smtClean="0"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pl-PL" sz="2400" dirty="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pl-PL" sz="32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 flipH="1" flipV="1">
            <a:off x="11787237" y="4429132"/>
            <a:ext cx="71437" cy="13573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928794" y="5429264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66"/>
                </a:solidFill>
                <a:latin typeface="Monotype Corsiva" pitchFamily="66" charset="0"/>
              </a:rPr>
              <a:t>Nie sposób nie czuć dumy, myśląc  o takim </a:t>
            </a:r>
            <a:r>
              <a:rPr lang="pl-PL" sz="2000" b="1" dirty="0" smtClean="0">
                <a:solidFill>
                  <a:srgbClr val="000066"/>
                </a:solidFill>
                <a:latin typeface="Monotype Corsiva" pitchFamily="66" charset="0"/>
              </a:rPr>
              <a:t>Patronie.</a:t>
            </a:r>
            <a:r>
              <a:rPr lang="pl-PL" sz="2000" b="1" dirty="0" smtClean="0"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pl-PL" sz="2000" b="1" dirty="0" smtClean="0">
                <a:solidFill>
                  <a:srgbClr val="000066"/>
                </a:solidFill>
                <a:latin typeface="Monotype Corsiva" pitchFamily="66" charset="0"/>
              </a:rPr>
            </a:b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2930763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929618" cy="2286016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  <a:t>Wszystkie wichry historii, ciemne chmury nad naszą Ojczyzną - Polską są niczym porównaniu z siłą patriotyzmu i polskości. </a:t>
            </a:r>
            <a:b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  <a:t>Siła ducha, wiara w ideały – solidarność z cierpiącymi, poświęcenie, </a:t>
            </a:r>
            <a:b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  <a:t>to wartości, które nie przemijają, nie zależą od miejsca </a:t>
            </a:r>
            <a:b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  <a:t>i czasu.</a:t>
            </a:r>
            <a:endParaRPr lang="pl-PL" sz="2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14810" y="4071942"/>
            <a:ext cx="4714908" cy="2214578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0099"/>
                </a:solidFill>
                <a:latin typeface="Monotype Corsiva" pitchFamily="66" charset="0"/>
              </a:rPr>
              <a:t>Program Szarych Szeregów nie ograniczał się do tego, co niósł trudny, wojenny dzień, lecz wybiegał w przyszłość do wolnej Polski, która wyniszczona wojną będzie potrzebowała aktywnych i wykształconych ludzi, którzy pomogą podnieść ją ze zniszczeń.</a:t>
            </a:r>
            <a:endParaRPr lang="pl-PL" sz="2000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43182"/>
            <a:ext cx="3820912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670" y="1714488"/>
            <a:ext cx="4214842" cy="10311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3149617" cy="145488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8072494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1714488"/>
            <a:ext cx="5572164" cy="117402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821537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358114" cy="4857784"/>
          </a:xfrm>
        </p:spPr>
        <p:txBody>
          <a:bodyPr/>
          <a:lstStyle/>
          <a:p>
            <a:endParaRPr lang="pl-PL" dirty="0"/>
          </a:p>
        </p:txBody>
      </p:sp>
      <p:sp useBgFill="1"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8143932" cy="5643602"/>
          </a:xfrm>
        </p:spPr>
        <p:txBody>
          <a:bodyPr>
            <a:normAutofit/>
          </a:bodyPr>
          <a:lstStyle/>
          <a:p>
            <a:pPr algn="ctr"/>
            <a:endParaRPr lang="pl-PL" sz="3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Hymn szkoły </a:t>
            </a: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Będziemy szli przez Polskę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 Szarymi Szeregami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będzie prawo z nami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będzie Bóg nad nami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będziem</a:t>
            </a:r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szli jak hymny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wzdłuż miast, wzdłuż wsi polami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będziem</a:t>
            </a:r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równać prawo z Szarymi Szeregami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wunia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64502"/>
            <a:ext cx="2143920" cy="1935762"/>
          </a:xfrm>
          <a:prstGeom prst="rect">
            <a:avLst/>
          </a:prstGeom>
          <a:noFill/>
        </p:spPr>
      </p:pic>
      <p:pic>
        <p:nvPicPr>
          <p:cNvPr id="6" name="Obraz 5" descr="polish-fl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00042"/>
            <a:ext cx="2140797" cy="1339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5929354"/>
          </a:xfrm>
        </p:spPr>
        <p:txBody>
          <a:bodyPr/>
          <a:lstStyle/>
          <a:p>
            <a:endParaRPr lang="pl-PL" dirty="0"/>
          </a:p>
        </p:txBody>
      </p:sp>
      <p:sp useBgFill="1"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286808" cy="5357850"/>
          </a:xfrm>
        </p:spPr>
        <p:txBody>
          <a:bodyPr>
            <a:normAutofit/>
          </a:bodyPr>
          <a:lstStyle/>
          <a:p>
            <a:pPr algn="ctr"/>
            <a:endParaRPr lang="pl-PL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pamięć o Szeregach o krwi, walce, mozole.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sprawa jest honoru młodzieży </a:t>
            </a: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naszej szkole.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Imienia tak drogiego nikt z nas nigdy nie splami.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 nauką, z pracą w przyszłość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 Szarymi Szeregami.</a:t>
            </a:r>
          </a:p>
          <a:p>
            <a:pPr algn="ctr"/>
            <a:endParaRPr lang="pl-PL" sz="3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pl-PL" sz="3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15370" cy="128588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Od kilku lat nasza szkoła  jest organizatorem </a:t>
            </a:r>
            <a:b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Międzyszkolnego Festiwalu Pieśni Patriotycznej , </a:t>
            </a:r>
            <a:b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który cieszy się dużym zainteresowaniem.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15205" y="2928934"/>
            <a:ext cx="714381" cy="285752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</p:txBody>
      </p:sp>
      <p:pic>
        <p:nvPicPr>
          <p:cNvPr id="2050" name="Picture 2" descr="C:\Users\Ewunia\Desktop\i9y930g5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Ewunia\Desktop\deos162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928934"/>
            <a:ext cx="442915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AutoShape 5" descr="S0019 - Nuta - naklejki.okunex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4" descr="C:\Users\Ewunia\Desktop\e98ed9_981cefd2c2cd4111a8b62190bd014b2a_mv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785926"/>
            <a:ext cx="2500330" cy="107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Fototapeta Czerwony mak • Pixers® - Żyjemy by zmieniać"/>
          <p:cNvPicPr>
            <a:picLocks noChangeAspect="1" noChangeArrowheads="1"/>
          </p:cNvPicPr>
          <p:nvPr/>
        </p:nvPicPr>
        <p:blipFill>
          <a:blip r:embed="rId3" cstate="print"/>
          <a:srcRect r="10715" b="21398"/>
          <a:stretch>
            <a:fillRect/>
          </a:stretch>
        </p:blipFill>
        <p:spPr bwMode="auto">
          <a:xfrm>
            <a:off x="2786050" y="5500702"/>
            <a:ext cx="1091792" cy="96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9190" y="2500306"/>
            <a:ext cx="3357586" cy="38820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14876" y="2071678"/>
            <a:ext cx="2714644" cy="78581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8674" name="Picture 2" descr="C:\Users\Ewunia\Desktop\2vsc9td9q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314327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C:\Users\Ewunia\Desktop\vxjki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71479"/>
            <a:ext cx="4006399" cy="269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C:\Users\Ewunia\Desktop\vcdf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00438"/>
            <a:ext cx="4071966" cy="297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4678" y="2214554"/>
            <a:ext cx="1928826" cy="67395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643570" y="4214818"/>
            <a:ext cx="1935171" cy="145488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Ewunia\Desktop\usjph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92922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Ewunia\Desktop\q5rpko5u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143248"/>
            <a:ext cx="4714876" cy="34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AutoShape 9" descr="Fototapeta premium Kwiaty czerwone maki (Papaver rhoeas, nazw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5" name="AutoShape 11" descr="Fototapeta premium Kwiaty czerwone maki (Papaver rhoeas, nazw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 descr="La Voz de Polonia » 72 Aniversario de la Batalla de Mont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785794"/>
            <a:ext cx="2571768" cy="158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3" name="AutoShape 19" descr="Fototapeta Czerwony mak • Pixers® - Żyjemy by zmienia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5" name="AutoShape 21" descr="Fototapeta Czerwony mak • Pixers® - Żyjemy by zmienia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7" name="AutoShape 23" descr="Fototapeta Czerwony mak • Pixers® - Żyjemy by zmienia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9" name="AutoShape 25" descr="Fototapeta Czerwony mak • Pixers® - Żyjemy by zmienia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51" name="Picture 27" descr="Fototapeta Czerwony mak • Pixers® - Żyjemy by zmieniać"/>
          <p:cNvPicPr>
            <a:picLocks noChangeAspect="1" noChangeArrowheads="1"/>
          </p:cNvPicPr>
          <p:nvPr/>
        </p:nvPicPr>
        <p:blipFill>
          <a:blip r:embed="rId6" cstate="print"/>
          <a:srcRect r="10715" b="21398"/>
          <a:stretch>
            <a:fillRect/>
          </a:stretch>
        </p:blipFill>
        <p:spPr bwMode="auto">
          <a:xfrm>
            <a:off x="2285984" y="5214950"/>
            <a:ext cx="1215479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928670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PAMIĘTAMY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2071678"/>
            <a:ext cx="7286676" cy="35004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750099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7772400" cy="1829761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nguiat Bk BT" pitchFamily="18" charset="0"/>
              </a:rPr>
              <a:t>SZARE SZERGI</a:t>
            </a:r>
            <a:r>
              <a:rPr lang="pl-PL" sz="3600" dirty="0" smtClean="0">
                <a:solidFill>
                  <a:schemeClr val="folHlink"/>
                </a:solidFill>
                <a:latin typeface="Benguiat Bk BT" pitchFamily="18" charset="0"/>
              </a:rPr>
              <a:t/>
            </a:r>
            <a:br>
              <a:rPr lang="pl-PL" sz="3600" dirty="0" smtClean="0">
                <a:solidFill>
                  <a:schemeClr val="folHlink"/>
                </a:solidFill>
                <a:latin typeface="Benguiat Bk BT" pitchFamily="18" charset="0"/>
              </a:rPr>
            </a:br>
            <a:endParaRPr lang="pl-PL" sz="3600" dirty="0">
              <a:solidFill>
                <a:schemeClr val="accent1">
                  <a:lumMod val="60000"/>
                  <a:lumOff val="40000"/>
                </a:schemeClr>
              </a:solidFill>
              <a:latin typeface="Benguiat Bk BT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3071810"/>
            <a:ext cx="7921590" cy="174423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Kryptonim działający w konspiracji </a:t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od 27 IX 1939 r. do 18 I 1945 r. </a:t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Związku Harcerstwa Polskiego.</a:t>
            </a:r>
            <a:b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</a:b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1541655" cy="13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57158" y="35716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1" dirty="0" smtClean="0">
                <a:solidFill>
                  <a:srgbClr val="000099"/>
                </a:solidFill>
                <a:latin typeface="Georgia" pitchFamily="18" charset="0"/>
              </a:rPr>
              <a:t>„Dzięki Wam żyjemy w wolnej ojczyźnie...”</a:t>
            </a:r>
            <a:endParaRPr lang="pl-PL" sz="36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2000240"/>
            <a:ext cx="396365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8"/>
          <p:cNvSpPr/>
          <p:nvPr/>
        </p:nvSpPr>
        <p:spPr>
          <a:xfrm>
            <a:off x="4286248" y="1071546"/>
            <a:ext cx="41434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Martyna Załecka –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absolwentka</a:t>
            </a:r>
            <a:r>
              <a:rPr kumimoji="0" lang="pl-PL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 nr 15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„OJCZYZNA”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Kiedyś Ojczyzna była czymś więcej,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Niż tylko kawałkiem Ziemi Ojców naszych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Krwią splamiona.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 sztandarami szła z patriotami.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teraz to: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Szkolny dzwonek,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Kolega z drugiej ławki </a:t>
            </a:r>
            <a:b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śmiesznie marszczący czoło,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wspomnień czar,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Ocieranie łez, kiedy żal,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Autobus przejeżdżający ulicą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babcia, która idzie moją dzielnicą.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Moja Ojczyzna to mój świat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Schowany wśród jabłoni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którym ludzie niewiele wiedzą,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 którym panuje zawsze śmiech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Splamiony kroplą łez.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Ojczyzna to dom, to życie i radość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 dziwnie spleciona ze smutkiem.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9058" y="571480"/>
            <a:ext cx="4305987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Oda do Piętnastki</a:t>
            </a: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 Piętnastko ukochana!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Tyś jesteś dla nas jak mama.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To my, dzieci Twoje,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Idziemy przez życie jak w boje,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Nie strach nam świata sięgać,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Bo Tyś dla nas jak otwarta księga,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 kartach Twojej historii się zapisaliśmy,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Bo o Bogu, Honorze i Ojczyźnie pamiętaliśmy.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Tyś nas pierwszych liter nauczyła,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Tyś w nas rachowanie w praktykę wdrożyła,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Śpiewać też umiemy dzięki Tobie,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Słowa szkolnego hymnu mamy nadal </a:t>
            </a:r>
            <a:b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 głowie.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Niech płyną te nuty dalej w świat 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Bo Ty jesteś dla nas jak drogocenny kwiat.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Będziemy i nadal idziemy przez Polskę </a:t>
            </a:r>
            <a:b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z Szarymi Szeregami...,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Póki dusza będzie z nami.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5720" y="500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i="1" dirty="0" smtClean="0">
                <a:solidFill>
                  <a:srgbClr val="000099"/>
                </a:solidFill>
                <a:latin typeface="Georgia" pitchFamily="18" charset="0"/>
              </a:rPr>
              <a:t>„Dzięki Wam żyjemy </a:t>
            </a:r>
            <a:br>
              <a:rPr lang="pl-PL" sz="2800" b="1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pl-PL" sz="2800" b="1" i="1" dirty="0" smtClean="0">
                <a:solidFill>
                  <a:srgbClr val="000099"/>
                </a:solidFill>
                <a:latin typeface="Georgia" pitchFamily="18" charset="0"/>
              </a:rPr>
              <a:t>w wolnej ojczyźnie...”</a:t>
            </a:r>
            <a:endParaRPr lang="pl-PL" sz="28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2071678"/>
            <a:ext cx="3357586" cy="260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kumenty Uli\SP nr 15\Patron Szkoły\akt nadania imienia\skanuj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3141822" cy="439897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794" y="5072074"/>
            <a:ext cx="5572164" cy="64294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Georgia" pitchFamily="18" charset="0"/>
              </a:rPr>
              <a:t>Akt nadania imienia SP nr 15</a:t>
            </a:r>
            <a:endParaRPr lang="pl-PL" sz="2800" dirty="0">
              <a:latin typeface="Georgia" pitchFamily="18" charset="0"/>
            </a:endParaRPr>
          </a:p>
        </p:txBody>
      </p:sp>
      <p:pic>
        <p:nvPicPr>
          <p:cNvPr id="1027" name="Picture 3" descr="E:\Dokumenty Uli\SP nr 15\Patron Szkoły\15 szkołą pokoleń\symbole\skanuj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19492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186766" cy="4376564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Zawisza - "Z"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 dirty="0" smtClean="0">
                <a:latin typeface="Georgia" pitchFamily="18" charset="0"/>
              </a:rPr>
              <a:t> najmłodsi chłopcy, w wieku 12-14 lat, nie brali udziału </a:t>
            </a:r>
            <a:br>
              <a:rPr lang="pl-PL" sz="2000" dirty="0" smtClean="0">
                <a:latin typeface="Georgia" pitchFamily="18" charset="0"/>
              </a:rPr>
            </a:br>
            <a:r>
              <a:rPr lang="pl-PL" sz="2000" dirty="0" smtClean="0">
                <a:latin typeface="Georgia" pitchFamily="18" charset="0"/>
              </a:rPr>
              <a:t>w bezpośrednich działaniach przeciw okupantowi, byli natomiast szkoleni w ratownictwie i łączności.</a:t>
            </a:r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Bojowe Szkoły - "BS" 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 dirty="0" smtClean="0">
                <a:latin typeface="Georgia" pitchFamily="18" charset="0"/>
              </a:rPr>
              <a:t>starsi chłopcy, w wieku 15-17 lat. W </a:t>
            </a:r>
            <a:r>
              <a:rPr lang="pl-PL" sz="2000" dirty="0" err="1" smtClean="0">
                <a:latin typeface="Georgia" pitchFamily="18" charset="0"/>
              </a:rPr>
              <a:t>BS-ach</a:t>
            </a:r>
            <a:r>
              <a:rPr lang="pl-PL" sz="2000" dirty="0" smtClean="0">
                <a:latin typeface="Georgia" pitchFamily="18" charset="0"/>
              </a:rPr>
              <a:t> prowadzono szkolenie wojskowe i przygotowywano młodzież do służby w oddziałach rozpoznawczych, zwiadowczych, łączności oraz w pocztach dowódców różnych szczebli.</a:t>
            </a:r>
          </a:p>
          <a:p>
            <a:pPr eaLnBrk="0" hangingPunct="0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Grupy Szturmowe - "GS"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 dirty="0" smtClean="0">
                <a:latin typeface="Georgia" pitchFamily="18" charset="0"/>
              </a:rPr>
              <a:t>były to zespoły skupiające młodzież powyżej 18 lat. GS przeznaczone były do wykorzystania w walce bieżącej (sabotaż, dywersja osobowa, kolejowa).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Młodzież „Szarych Szeregów” </a:t>
            </a:r>
            <a:br>
              <a:rPr lang="pl-PL" sz="2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pl-PL" sz="2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podzielono na trzy grupy:</a:t>
            </a:r>
            <a:r>
              <a:rPr lang="pl-PL" sz="4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8" descr="DD0044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190023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000099"/>
                </a:solidFill>
                <a:latin typeface="Bookman Old Style" pitchFamily="18" charset="0"/>
              </a:rPr>
              <a:t>"Ślubuję na Twoje ręce pełnić służbę w Szarych Szeregach; tajemnic organizacyjnych dochować, do rozkazów służbowych się stosować, nie cofnąć się przed ofiarą życia." </a:t>
            </a:r>
            <a:endParaRPr lang="pl-PL" sz="20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7942323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285992"/>
            <a:ext cx="3214710" cy="285752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Upamiętniający najmłodszych uczestników Powstania Warszawskiego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2571768" cy="1357314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Pomnik </a:t>
            </a:r>
            <a:b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MAŁEGO POWSTAŃCA </a:t>
            </a:r>
            <a:b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Warszawie </a:t>
            </a:r>
            <a:b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714356"/>
            <a:ext cx="3643338" cy="5540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76" y="1059712"/>
            <a:ext cx="8207342" cy="1828800"/>
          </a:xfrm>
        </p:spPr>
        <p:txBody>
          <a:bodyPr/>
          <a:lstStyle/>
          <a:p>
            <a:r>
              <a:rPr lang="pl-PL" i="1" dirty="0" smtClean="0">
                <a:latin typeface="Georgia" pitchFamily="18" charset="0"/>
              </a:rPr>
              <a:t>Jan Roman Bytnar </a:t>
            </a:r>
            <a:br>
              <a:rPr lang="pl-PL" i="1" dirty="0" smtClean="0">
                <a:latin typeface="Georgia" pitchFamily="18" charset="0"/>
              </a:rPr>
            </a:br>
            <a:r>
              <a:rPr lang="pl-PL" i="1" dirty="0" smtClean="0">
                <a:latin typeface="Georgia" pitchFamily="18" charset="0"/>
              </a:rPr>
              <a:t>„Rudy”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786182" y="3143248"/>
            <a:ext cx="4857784" cy="2500330"/>
          </a:xfrm>
        </p:spPr>
        <p:txBody>
          <a:bodyPr>
            <a:normAutofit fontScale="40000" lnSpcReduction="20000"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</a:t>
            </a:r>
            <a:r>
              <a:rPr lang="pl-PL" sz="6500" b="1" dirty="0" smtClean="0">
                <a:solidFill>
                  <a:srgbClr val="FF0000"/>
                </a:solidFill>
                <a:latin typeface="Georgia" pitchFamily="18" charset="0"/>
              </a:rPr>
              <a:t>1921- 1943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l-PL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Podharcmistrz, członek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l-PL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Szarych Szeregów, dowódca hufca „Południe” 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l-PL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Szturmowych.</a:t>
            </a:r>
          </a:p>
          <a:p>
            <a:endParaRPr lang="pl-PL" sz="5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64320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15304" cy="2857520"/>
          </a:xfrm>
        </p:spPr>
        <p:txBody>
          <a:bodyPr>
            <a:noAutofit/>
          </a:bodyPr>
          <a:lstStyle/>
          <a:p>
            <a: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pl-PL" i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Maciej Aleksy</a:t>
            </a:r>
            <a:b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 Dawidowski</a:t>
            </a:r>
            <a:b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„Alek”</a:t>
            </a:r>
            <a:b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</a:b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14744" y="2931712"/>
            <a:ext cx="5000659" cy="3140494"/>
          </a:xfrm>
        </p:spPr>
        <p:txBody>
          <a:bodyPr>
            <a:normAutofit fontScale="70000" lnSpcReduction="20000"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latin typeface="Georgia" pitchFamily="18" charset="0"/>
              </a:rPr>
              <a:t>                     1920 – 1943</a:t>
            </a:r>
          </a:p>
          <a:p>
            <a:endParaRPr lang="pl-PL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Instruktor harcerski, podharcmistrz, członek Szarych Szeregów.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Uczestniczył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działaniach Organizacji Małego Sabotażu „Wawer”.</a:t>
            </a:r>
          </a:p>
          <a:p>
            <a:endParaRPr lang="pl-P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2900354" cy="319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Tadeusz Zawadzki </a:t>
            </a: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/>
            </a:r>
            <a:b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</a:b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"Z</a:t>
            </a:r>
            <a:r>
              <a:rPr lang="pl-PL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itchFamily="18" charset="0"/>
              </a:rPr>
              <a:t>ośka”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9058" y="2857496"/>
            <a:ext cx="4572000" cy="3429024"/>
          </a:xfrm>
        </p:spPr>
        <p:txBody>
          <a:bodyPr>
            <a:normAutofit/>
          </a:bodyPr>
          <a:lstStyle/>
          <a:p>
            <a:r>
              <a:rPr lang="pl-PL" sz="3100" b="1" dirty="0" smtClean="0">
                <a:solidFill>
                  <a:srgbClr val="FF0000"/>
                </a:solidFill>
                <a:latin typeface="Georgia" pitchFamily="18" charset="0"/>
              </a:rPr>
              <a:t>                    1921 – 1943</a:t>
            </a:r>
          </a:p>
          <a:p>
            <a:endParaRPr lang="pl-PL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 </a:t>
            </a:r>
            <a:r>
              <a:rPr lang="pl-P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Instruktor harcerski, podporucznik Armii Krajowej, komendant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Grup Szturmowych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Warszawie.</a:t>
            </a:r>
          </a:p>
          <a:p>
            <a:endParaRPr lang="pl-PL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2786082" cy="317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407</Words>
  <Application>Microsoft Office PowerPoint</Application>
  <PresentationFormat>Pokaz na ekranie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Hol</vt:lpstr>
      <vt:lpstr>„SZARE SZEREGI” </vt:lpstr>
      <vt:lpstr>SZARE SZERGI </vt:lpstr>
      <vt:lpstr>Akt nadania imienia SP nr 15</vt:lpstr>
      <vt:lpstr>Młodzież „Szarych Szeregów”  podzielono na trzy grupy: </vt:lpstr>
      <vt:lpstr>"Ślubuję na Twoje ręce pełnić służbę w Szarych Szeregach; tajemnic organizacyjnych dochować, do rozkazów służbowych się stosować, nie cofnąć się przed ofiarą życia." </vt:lpstr>
      <vt:lpstr>Pomnik  MAŁEGO POWSTAŃCA  w Warszawie  </vt:lpstr>
      <vt:lpstr>Jan Roman Bytnar  „Rudy”</vt:lpstr>
      <vt:lpstr>   Maciej Aleksy  Dawidowski „Alek” </vt:lpstr>
      <vt:lpstr>Tadeusz Zawadzki  "Zośka”</vt:lpstr>
      <vt:lpstr>Harcerzy z Szarych Szeregów charakteryzowało nastawienie na służbę narodowi.  Wyrażało się to w podejmowaniu zadań nieraz bardzo trudnych i niewdzięcznych.  Wyrażało się w samej nazwie – Szare Szeregi – która podkreślała, że nie oczekują oni  ani rozgłosu, ani zaszczytów.  </vt:lpstr>
      <vt:lpstr>Wszystkie wichry historii, ciemne chmury nad naszą Ojczyzną - Polską są niczym porównaniu z siłą patriotyzmu i polskości.  Siła ducha, wiara w ideały – solidarność z cierpiącymi, poświęcenie,  to wartości, które nie przemijają, nie zależą od miejsca  i czasu.</vt:lpstr>
      <vt:lpstr>Slajd 12</vt:lpstr>
      <vt:lpstr>Slajd 13</vt:lpstr>
      <vt:lpstr>Slajd 14</vt:lpstr>
      <vt:lpstr>Slajd 15</vt:lpstr>
      <vt:lpstr> Od kilku lat nasza szkoła  jest organizatorem  Międzyszkolnego Festiwalu Pieśni Patriotycznej ,  który cieszy się dużym zainteresowaniem.</vt:lpstr>
      <vt:lpstr>Slajd 17</vt:lpstr>
      <vt:lpstr>Slajd 18</vt:lpstr>
      <vt:lpstr>PAMIĘTAMY</vt:lpstr>
      <vt:lpstr>Slajd 20</vt:lpstr>
      <vt:lpstr>Slajd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JESTEŚMY DUMNI  Z NASZEGO PATRONA</dc:title>
  <dc:creator>Jakub Goździński</dc:creator>
  <cp:lastModifiedBy>Ewunia</cp:lastModifiedBy>
  <cp:revision>50</cp:revision>
  <dcterms:created xsi:type="dcterms:W3CDTF">2008-12-30T16:42:43Z</dcterms:created>
  <dcterms:modified xsi:type="dcterms:W3CDTF">2020-05-07T21:44:52Z</dcterms:modified>
</cp:coreProperties>
</file>