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1B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3E24-75AC-4D4C-AC69-E1E8AE8CF5E2}" type="datetimeFigureOut">
              <a:rPr lang="pl-PL" smtClean="0"/>
              <a:t>27.11.2020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4A9F-475A-4C90-8AE2-E4F1398D8BA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3E24-75AC-4D4C-AC69-E1E8AE8CF5E2}" type="datetimeFigureOut">
              <a:rPr lang="pl-PL" smtClean="0"/>
              <a:t>27.11.2020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4A9F-475A-4C90-8AE2-E4F1398D8BA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3E24-75AC-4D4C-AC69-E1E8AE8CF5E2}" type="datetimeFigureOut">
              <a:rPr lang="pl-PL" smtClean="0"/>
              <a:t>27.11.2020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4A9F-475A-4C90-8AE2-E4F1398D8BA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3E24-75AC-4D4C-AC69-E1E8AE8CF5E2}" type="datetimeFigureOut">
              <a:rPr lang="pl-PL" smtClean="0"/>
              <a:t>27.11.2020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4A9F-475A-4C90-8AE2-E4F1398D8BA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3E24-75AC-4D4C-AC69-E1E8AE8CF5E2}" type="datetimeFigureOut">
              <a:rPr lang="pl-PL" smtClean="0"/>
              <a:t>27.11.2020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4A9F-475A-4C90-8AE2-E4F1398D8BA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3E24-75AC-4D4C-AC69-E1E8AE8CF5E2}" type="datetimeFigureOut">
              <a:rPr lang="pl-PL" smtClean="0"/>
              <a:t>27.11.2020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4A9F-475A-4C90-8AE2-E4F1398D8BA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3E24-75AC-4D4C-AC69-E1E8AE8CF5E2}" type="datetimeFigureOut">
              <a:rPr lang="pl-PL" smtClean="0"/>
              <a:t>27.11.2020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4A9F-475A-4C90-8AE2-E4F1398D8BA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3E24-75AC-4D4C-AC69-E1E8AE8CF5E2}" type="datetimeFigureOut">
              <a:rPr lang="pl-PL" smtClean="0"/>
              <a:t>27.11.2020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4A9F-475A-4C90-8AE2-E4F1398D8BA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3E24-75AC-4D4C-AC69-E1E8AE8CF5E2}" type="datetimeFigureOut">
              <a:rPr lang="pl-PL" smtClean="0"/>
              <a:t>27.11.2020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4A9F-475A-4C90-8AE2-E4F1398D8BA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3E24-75AC-4D4C-AC69-E1E8AE8CF5E2}" type="datetimeFigureOut">
              <a:rPr lang="pl-PL" smtClean="0"/>
              <a:t>27.11.2020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4A9F-475A-4C90-8AE2-E4F1398D8BA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3E24-75AC-4D4C-AC69-E1E8AE8CF5E2}" type="datetimeFigureOut">
              <a:rPr lang="pl-PL" smtClean="0"/>
              <a:t>27.11.2020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4A9F-475A-4C90-8AE2-E4F1398D8BA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63E24-75AC-4D4C-AC69-E1E8AE8CF5E2}" type="datetimeFigureOut">
              <a:rPr lang="pl-PL" smtClean="0"/>
              <a:t>27.11.2020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24A9F-475A-4C90-8AE2-E4F1398D8BAE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Chojnik_(Karkonosze)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</p:spPr>
        <p:txBody>
          <a:bodyPr>
            <a:noAutofit/>
          </a:bodyPr>
          <a:lstStyle/>
          <a:p>
            <a:r>
              <a:rPr lang="pl-PL" sz="9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lgerian" pitchFamily="82" charset="0"/>
              </a:rPr>
              <a:t>ZAMKI W POLSCE </a:t>
            </a:r>
            <a:endParaRPr lang="pl-PL" sz="9600" dirty="0">
              <a:solidFill>
                <a:schemeClr val="tx1">
                  <a:lumMod val="85000"/>
                  <a:lumOff val="1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013176"/>
            <a:ext cx="8229600" cy="1143000"/>
          </a:xfrm>
        </p:spPr>
        <p:txBody>
          <a:bodyPr>
            <a:noAutofit/>
          </a:bodyPr>
          <a:lstStyle/>
          <a:p>
            <a:r>
              <a:rPr lang="pl-PL" sz="2400" dirty="0" smtClean="0"/>
              <a:t>Klasycystyczny Zamek Królewski</a:t>
            </a:r>
            <a:r>
              <a:rPr lang="pl-PL" sz="2400" dirty="0"/>
              <a:t> znajdujący się w </a:t>
            </a:r>
            <a:r>
              <a:rPr lang="pl-PL" sz="2400" dirty="0" smtClean="0"/>
              <a:t> Warszawie przy placu </a:t>
            </a:r>
            <a:r>
              <a:rPr lang="pl-PL" sz="2400" dirty="0" err="1" smtClean="0"/>
              <a:t>Zakmowym</a:t>
            </a:r>
            <a:r>
              <a:rPr lang="pl-PL" sz="2400" dirty="0" smtClean="0"/>
              <a:t> 4. </a:t>
            </a:r>
            <a:r>
              <a:rPr lang="pl-PL" sz="2400" dirty="0"/>
              <a:t>Pełni funkcje muzealne i reprezentacyjne</a:t>
            </a:r>
            <a:r>
              <a:rPr lang="pl-PL" sz="2400" dirty="0" smtClean="0"/>
              <a:t>.  </a:t>
            </a:r>
            <a:r>
              <a:rPr lang="pl-PL" sz="2400" dirty="0"/>
              <a:t>W Kaplicy Małej Zamku Królewskiego w Warszawie przechowywane są </a:t>
            </a:r>
            <a:r>
              <a:rPr lang="pl-PL" sz="2400" dirty="0" smtClean="0"/>
              <a:t>insygnia</a:t>
            </a:r>
            <a:r>
              <a:rPr lang="pl-PL" sz="2400" dirty="0"/>
              <a:t> królewskie Stanisława Augusta Poniatowskiego: </a:t>
            </a:r>
            <a:r>
              <a:rPr lang="pl-PL" sz="2400" dirty="0" smtClean="0"/>
              <a:t> </a:t>
            </a:r>
            <a:r>
              <a:rPr lang="pl-PL" sz="2400" dirty="0" err="1" smtClean="0"/>
              <a:t>Łańuch</a:t>
            </a:r>
            <a:r>
              <a:rPr lang="pl-PL" sz="2400" dirty="0" smtClean="0"/>
              <a:t> Orderu Orła Białego, </a:t>
            </a:r>
            <a:r>
              <a:rPr lang="pl-PL" sz="2400" dirty="0"/>
              <a:t>miecz </a:t>
            </a:r>
            <a:r>
              <a:rPr lang="pl-PL" sz="2400" dirty="0" smtClean="0"/>
              <a:t>ceremonialny Orderu św. Stanisława</a:t>
            </a:r>
            <a:r>
              <a:rPr lang="pl-PL" sz="2400" dirty="0"/>
              <a:t> oraz berło z </a:t>
            </a:r>
            <a:r>
              <a:rPr lang="pl-PL" sz="2400" dirty="0" smtClean="0"/>
              <a:t> akwamarynu.</a:t>
            </a:r>
            <a:endParaRPr lang="pl-PL" sz="2400" dirty="0"/>
          </a:p>
        </p:txBody>
      </p:sp>
      <p:pic>
        <p:nvPicPr>
          <p:cNvPr id="4" name="Symbol zastępczy zawartości 3" descr="240px-Warszawa-Zamek_Królews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980728"/>
            <a:ext cx="4817206" cy="3251614"/>
          </a:xfrm>
        </p:spPr>
      </p:pic>
      <p:sp>
        <p:nvSpPr>
          <p:cNvPr id="5" name="pole tekstowe 4"/>
          <p:cNvSpPr txBox="1"/>
          <p:nvPr/>
        </p:nvSpPr>
        <p:spPr>
          <a:xfrm>
            <a:off x="395536" y="260648"/>
            <a:ext cx="76947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>
                <a:latin typeface="Algerian" pitchFamily="82" charset="0"/>
              </a:rPr>
              <a:t>Zamek Królewski w Warszawie</a:t>
            </a:r>
          </a:p>
          <a:p>
            <a:endParaRPr lang="pl-PL" sz="3600" dirty="0">
              <a:latin typeface="Algerian" pitchFamily="8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1143000"/>
          </a:xfrm>
        </p:spPr>
        <p:txBody>
          <a:bodyPr>
            <a:noAutofit/>
          </a:bodyPr>
          <a:lstStyle/>
          <a:p>
            <a:r>
              <a:rPr lang="pl-PL" sz="7200" dirty="0">
                <a:latin typeface="Algerian" pitchFamily="82" charset="0"/>
              </a:rPr>
              <a:t>Zamek Chojnik</a:t>
            </a:r>
            <a:br>
              <a:rPr lang="pl-PL" sz="7200" dirty="0">
                <a:latin typeface="Algerian" pitchFamily="82" charset="0"/>
              </a:rPr>
            </a:br>
            <a:endParaRPr lang="pl-PL" sz="7200" dirty="0">
              <a:latin typeface="Algerian" pitchFamily="82" charset="0"/>
            </a:endParaRPr>
          </a:p>
        </p:txBody>
      </p:sp>
      <p:pic>
        <p:nvPicPr>
          <p:cNvPr id="4" name="Symbol zastępczy zawartości 3" descr="800px-Chojnik_Cast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052736"/>
            <a:ext cx="4765998" cy="3312368"/>
          </a:xfrm>
        </p:spPr>
      </p:pic>
      <p:sp>
        <p:nvSpPr>
          <p:cNvPr id="5" name="pole tekstowe 4"/>
          <p:cNvSpPr txBox="1"/>
          <p:nvPr/>
        </p:nvSpPr>
        <p:spPr>
          <a:xfrm>
            <a:off x="251520" y="4509120"/>
            <a:ext cx="86409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/>
              <a:t>Nazwa oznacza </a:t>
            </a:r>
            <a:r>
              <a:rPr lang="pl-PL" sz="2200" dirty="0" smtClean="0"/>
              <a:t>”zamek</a:t>
            </a:r>
            <a:r>
              <a:rPr lang="pl-PL" sz="2200" dirty="0"/>
              <a:t> położony na górze porośniętej </a:t>
            </a:r>
            <a:r>
              <a:rPr lang="pl-PL" sz="2200" dirty="0" smtClean="0"/>
              <a:t>choiną”.</a:t>
            </a:r>
          </a:p>
          <a:p>
            <a:r>
              <a:rPr lang="pl-PL" sz="2200" dirty="0" smtClean="0"/>
              <a:t>Zamek </a:t>
            </a:r>
            <a:r>
              <a:rPr lang="pl-PL" sz="2200" dirty="0"/>
              <a:t>murowany został wzniesiony w latach 50. XIV </a:t>
            </a:r>
            <a:r>
              <a:rPr lang="pl-PL" sz="2200" dirty="0" smtClean="0"/>
              <a:t>wieku. </a:t>
            </a:r>
          </a:p>
          <a:p>
            <a:r>
              <a:rPr lang="pl-PL" sz="2200" dirty="0" smtClean="0"/>
              <a:t>Zamek</a:t>
            </a:r>
            <a:r>
              <a:rPr lang="pl-PL" sz="2200" dirty="0"/>
              <a:t> usytuowany nieopodal </a:t>
            </a:r>
            <a:r>
              <a:rPr lang="pl-PL" sz="2200" dirty="0" smtClean="0"/>
              <a:t>Jeleniej Góry, </a:t>
            </a:r>
            <a:r>
              <a:rPr lang="pl-PL" sz="2200" dirty="0"/>
              <a:t>na szczycie </a:t>
            </a:r>
            <a:r>
              <a:rPr lang="pl-PL" sz="2200" dirty="0" smtClean="0"/>
              <a:t>góry</a:t>
            </a:r>
            <a:r>
              <a:rPr lang="pl-PL" sz="2200" dirty="0" smtClean="0">
                <a:hlinkClick r:id="rId3" tooltip="Chojnik (Karkonosze)"/>
              </a:rPr>
              <a:t> </a:t>
            </a:r>
            <a:r>
              <a:rPr lang="pl-PL" sz="2200" dirty="0" smtClean="0"/>
              <a:t> Chojnik</a:t>
            </a:r>
            <a:r>
              <a:rPr lang="pl-PL" sz="2200" dirty="0"/>
              <a:t> w </a:t>
            </a:r>
            <a:r>
              <a:rPr lang="pl-PL" sz="2200" dirty="0" smtClean="0"/>
              <a:t>Karkonoszach. Warownia </a:t>
            </a:r>
            <a:r>
              <a:rPr lang="pl-PL" sz="2200" dirty="0"/>
              <a:t>znajduje się na terenie obszaru ochrony ścisłej, który jest </a:t>
            </a:r>
            <a:r>
              <a:rPr lang="pl-PL" sz="2200" dirty="0" smtClean="0"/>
              <a:t>częścią Karkonoskiego Parku Narodowego</a:t>
            </a:r>
            <a:r>
              <a:rPr lang="pl-PL" sz="2400" dirty="0" smtClean="0"/>
              <a:t>.</a:t>
            </a:r>
            <a:endParaRPr lang="pl-PL" sz="2200" dirty="0" smtClean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l-PL" dirty="0" smtClean="0">
                <a:latin typeface="Algerian" pitchFamily="82" charset="0"/>
              </a:rPr>
              <a:t>Zamek Czocha </a:t>
            </a:r>
            <a:endParaRPr lang="pl-PL" dirty="0">
              <a:latin typeface="Algerian" pitchFamily="82" charset="0"/>
            </a:endParaRPr>
          </a:p>
        </p:txBody>
      </p:sp>
      <p:pic>
        <p:nvPicPr>
          <p:cNvPr id="4" name="Symbol zastępczy zawartości 3" descr="800px-Zamek_Czocha_front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3868635" cy="4608512"/>
          </a:xfrm>
        </p:spPr>
      </p:pic>
      <p:sp>
        <p:nvSpPr>
          <p:cNvPr id="5" name="pole tekstowe 4"/>
          <p:cNvSpPr txBox="1"/>
          <p:nvPr/>
        </p:nvSpPr>
        <p:spPr>
          <a:xfrm>
            <a:off x="4716016" y="1052736"/>
            <a:ext cx="30963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O</a:t>
            </a:r>
            <a:r>
              <a:rPr lang="pl-PL" sz="2000" dirty="0" smtClean="0"/>
              <a:t>bronny </a:t>
            </a:r>
            <a:r>
              <a:rPr lang="pl-PL" sz="2000" dirty="0"/>
              <a:t>zamek graniczny położony w miejscowości </a:t>
            </a:r>
            <a:r>
              <a:rPr lang="pl-PL" sz="2000" dirty="0" smtClean="0"/>
              <a:t>Sucha,</a:t>
            </a:r>
            <a:r>
              <a:rPr lang="pl-PL" sz="2000" dirty="0"/>
              <a:t> </a:t>
            </a:r>
            <a:r>
              <a:rPr lang="pl-PL" sz="2000" dirty="0" smtClean="0"/>
              <a:t>gmina Leśna, </a:t>
            </a:r>
            <a:r>
              <a:rPr lang="pl-PL" sz="2000" dirty="0"/>
              <a:t>nad </a:t>
            </a:r>
            <a:r>
              <a:rPr lang="pl-PL" sz="2000" dirty="0" smtClean="0"/>
              <a:t>Zalewem Leśniańskim na Kwisie</a:t>
            </a:r>
            <a:r>
              <a:rPr lang="pl-PL" sz="2000" dirty="0"/>
              <a:t> w polskiej </a:t>
            </a:r>
            <a:r>
              <a:rPr lang="pl-PL" sz="2000" dirty="0" smtClean="0"/>
              <a:t>części Łużyc Górnych.</a:t>
            </a:r>
            <a:endParaRPr lang="pl-PL" sz="20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427984" y="3356992"/>
            <a:ext cx="43924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Powstał jako warownia graniczna </a:t>
            </a:r>
            <a:r>
              <a:rPr lang="pl-PL" sz="2000" dirty="0" smtClean="0"/>
              <a:t>na pograniczu</a:t>
            </a:r>
            <a:r>
              <a:rPr lang="pl-PL" sz="2000" dirty="0"/>
              <a:t> </a:t>
            </a:r>
            <a:r>
              <a:rPr lang="pl-PL" sz="2000" dirty="0" smtClean="0"/>
              <a:t>śląsko-łużyckim </a:t>
            </a:r>
            <a:r>
              <a:rPr lang="pl-PL" sz="2000" dirty="0"/>
              <a:t>w latach 1241–1247 z </a:t>
            </a:r>
            <a:r>
              <a:rPr lang="pl-PL" sz="2000" dirty="0" smtClean="0"/>
              <a:t>rozkazu króla czeskiego Wacława I </a:t>
            </a:r>
            <a:r>
              <a:rPr lang="pl-PL" sz="2000" dirty="0" err="1" smtClean="0"/>
              <a:t>Przemyślidy</a:t>
            </a:r>
            <a:r>
              <a:rPr lang="pl-PL" sz="2000" dirty="0" smtClean="0"/>
              <a:t>.</a:t>
            </a:r>
          </a:p>
          <a:p>
            <a:endParaRPr lang="pl-PL" sz="2000" dirty="0"/>
          </a:p>
          <a:p>
            <a:r>
              <a:rPr lang="pl-PL" sz="2000" dirty="0"/>
              <a:t>Zabudowania zamku zostały wykorzystane przy kręceniu filmów: </a:t>
            </a:r>
            <a:r>
              <a:rPr lang="pl-PL" sz="2000" dirty="0" smtClean="0"/>
              <a:t>Gdzie jest generał?, Dolina szczęścia, Wiedźmin oraz seriali Tajemnica Twierdzy Szyfrów oraz Święta Wojna.</a:t>
            </a:r>
            <a:endParaRPr lang="pl-PL" sz="20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pl-PL" dirty="0" smtClean="0">
                <a:latin typeface="Algerian" pitchFamily="82" charset="0"/>
              </a:rPr>
              <a:t>Zamek na </a:t>
            </a:r>
            <a:r>
              <a:rPr lang="pl-PL" dirty="0" err="1" smtClean="0">
                <a:latin typeface="Algerian" pitchFamily="82" charset="0"/>
              </a:rPr>
              <a:t>wawelu</a:t>
            </a:r>
            <a:r>
              <a:rPr lang="pl-PL" dirty="0" smtClean="0">
                <a:latin typeface="Algerian" pitchFamily="82" charset="0"/>
              </a:rPr>
              <a:t> </a:t>
            </a:r>
            <a:endParaRPr lang="pl-PL" dirty="0">
              <a:latin typeface="Algerian" pitchFamily="82" charset="0"/>
            </a:endParaRPr>
          </a:p>
        </p:txBody>
      </p:sp>
      <p:pic>
        <p:nvPicPr>
          <p:cNvPr id="4" name="Symbol zastępczy zawartości 3" descr="1280px-Wawel_hill_(view_from_W),_Old_Town,_Krakow,_Pola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196752"/>
            <a:ext cx="5194920" cy="2447294"/>
          </a:xfrm>
        </p:spPr>
      </p:pic>
      <p:sp>
        <p:nvSpPr>
          <p:cNvPr id="5" name="pole tekstowe 4"/>
          <p:cNvSpPr txBox="1"/>
          <p:nvPr/>
        </p:nvSpPr>
        <p:spPr>
          <a:xfrm>
            <a:off x="395536" y="3933056"/>
            <a:ext cx="8496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Zamek</a:t>
            </a:r>
            <a:r>
              <a:rPr lang="pl-PL" sz="2000" dirty="0"/>
              <a:t> </a:t>
            </a:r>
            <a:r>
              <a:rPr lang="pl-PL" sz="2000" dirty="0" smtClean="0"/>
              <a:t>obronno - </a:t>
            </a:r>
            <a:r>
              <a:rPr lang="pl-PL" sz="2000" dirty="0" err="1" smtClean="0"/>
              <a:t>rezydencyjny</a:t>
            </a:r>
            <a:r>
              <a:rPr lang="pl-PL" sz="2000" dirty="0" smtClean="0"/>
              <a:t> w Krakowie, </a:t>
            </a:r>
            <a:r>
              <a:rPr lang="pl-PL" sz="2000" dirty="0"/>
              <a:t>na </a:t>
            </a:r>
            <a:r>
              <a:rPr lang="pl-PL" sz="2000" dirty="0" smtClean="0"/>
              <a:t>Wawelu, </a:t>
            </a:r>
            <a:r>
              <a:rPr lang="pl-PL" sz="2000" dirty="0"/>
              <a:t>o powierzchni 7040 </a:t>
            </a:r>
            <a:r>
              <a:rPr lang="pl-PL" sz="2000" dirty="0" err="1" smtClean="0"/>
              <a:t>m²</a:t>
            </a:r>
            <a:r>
              <a:rPr lang="pl-PL" sz="2000" dirty="0" smtClean="0"/>
              <a:t>   </a:t>
            </a:r>
            <a:r>
              <a:rPr lang="pl-PL" sz="2000" dirty="0"/>
              <a:t>z 71 salami </a:t>
            </a:r>
            <a:r>
              <a:rPr lang="pl-PL" sz="2000" dirty="0" smtClean="0"/>
              <a:t>wystawowymi. </a:t>
            </a:r>
            <a:r>
              <a:rPr lang="pl-PL" sz="2000" dirty="0"/>
              <a:t>Siedziba </a:t>
            </a:r>
            <a:r>
              <a:rPr lang="pl-PL" sz="2000" dirty="0" smtClean="0"/>
              <a:t>Zamku Królewskiego na Wawelu –Państwowych Zbiorów Sztuki. </a:t>
            </a:r>
            <a:r>
              <a:rPr lang="pl-PL" sz="2000" dirty="0"/>
              <a:t>Zamek był na przestrzeni wieków wielokrotnie rozbudowywany i odnawiany. Liczne pożary, grabieże i przemarsze obcych wojsk, połączone z niszczeniem rezydencji powodowały, iż obiekt wielokrotnie odbudowywano w nowych stylach architektonicznych oraz remontowano jego szatę zewnętrzną, a także przekształcano i zmieniano wygląd i wyposażenie wnętrz.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l-PL" dirty="0" smtClean="0">
                <a:latin typeface="Algerian" pitchFamily="82" charset="0"/>
              </a:rPr>
              <a:t>Zamek w Gołuchowie </a:t>
            </a:r>
            <a:endParaRPr lang="pl-PL" dirty="0">
              <a:latin typeface="Algerian" pitchFamily="82" charset="0"/>
            </a:endParaRPr>
          </a:p>
        </p:txBody>
      </p:sp>
      <p:pic>
        <p:nvPicPr>
          <p:cNvPr id="4" name="Symbol zastępczy zawartości 3" descr="2008_08050029_-_Gołuchów_-_zespół_zamkowy_-_zame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052736"/>
            <a:ext cx="4097428" cy="3073071"/>
          </a:xfrm>
        </p:spPr>
      </p:pic>
      <p:sp>
        <p:nvSpPr>
          <p:cNvPr id="5" name="pole tekstowe 4"/>
          <p:cNvSpPr txBox="1"/>
          <p:nvPr/>
        </p:nvSpPr>
        <p:spPr>
          <a:xfrm>
            <a:off x="251520" y="1196752"/>
            <a:ext cx="3744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Pierwotnie</a:t>
            </a:r>
            <a:r>
              <a:rPr lang="pl-PL" dirty="0"/>
              <a:t> </a:t>
            </a:r>
            <a:r>
              <a:rPr lang="pl-PL" dirty="0" smtClean="0"/>
              <a:t>wczesnorenesansowa     </a:t>
            </a:r>
            <a:r>
              <a:rPr lang="pl-PL" dirty="0"/>
              <a:t> </a:t>
            </a:r>
            <a:r>
              <a:rPr lang="pl-PL" dirty="0" smtClean="0"/>
              <a:t>murowana </a:t>
            </a:r>
            <a:r>
              <a:rPr lang="pl-PL" dirty="0"/>
              <a:t>budowla o charakterze obronnym, kilkukondygnacyjna, na planie prostokąta, z </a:t>
            </a:r>
            <a:r>
              <a:rPr lang="pl-PL" dirty="0" smtClean="0"/>
              <a:t>basztami</a:t>
            </a:r>
            <a:r>
              <a:rPr lang="pl-PL" dirty="0"/>
              <a:t> w każdym z narożników, która została wzniesiona w latach 1550–1560 dla </a:t>
            </a:r>
            <a:r>
              <a:rPr lang="pl-PL" dirty="0" smtClean="0"/>
              <a:t>Rafała Leszczyńskiego</a:t>
            </a:r>
            <a:r>
              <a:rPr lang="pl-PL" dirty="0"/>
              <a:t> (starosty radziejowskiego i wojewody brzesko-kujawskiego) w </a:t>
            </a:r>
            <a:r>
              <a:rPr lang="pl-PL" dirty="0" smtClean="0"/>
              <a:t>Gołuchowie, </a:t>
            </a:r>
            <a:r>
              <a:rPr lang="pl-PL" dirty="0"/>
              <a:t>gruntownie przebudowana w II połowie XIX w. </a:t>
            </a:r>
            <a:r>
              <a:rPr lang="pl-PL" dirty="0" smtClean="0"/>
              <a:t>przez Izabelę z Czartoryskich Działyńską.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95536" y="4653136"/>
            <a:ext cx="72728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Modernizacji </a:t>
            </a:r>
            <a:r>
              <a:rPr lang="pl-PL" dirty="0" smtClean="0"/>
              <a:t>zamku, </a:t>
            </a:r>
            <a:r>
              <a:rPr lang="pl-PL" dirty="0"/>
              <a:t>polegającej na dobudowaniu budynku mieszkalnego w pobliżu oryginalnego dworu i połączeniu ich skrzydłami oraz wykonaniu </a:t>
            </a:r>
            <a:r>
              <a:rPr lang="pl-PL" dirty="0" smtClean="0"/>
              <a:t>arkadowej logii</a:t>
            </a:r>
            <a:r>
              <a:rPr lang="pl-PL" dirty="0"/>
              <a:t> w </a:t>
            </a:r>
            <a:r>
              <a:rPr lang="pl-PL" dirty="0" smtClean="0"/>
              <a:t>elewacji</a:t>
            </a:r>
            <a:r>
              <a:rPr lang="pl-PL" dirty="0"/>
              <a:t> wejściowej, dokonano na zlecenie </a:t>
            </a:r>
            <a:r>
              <a:rPr lang="pl-PL" dirty="0" smtClean="0"/>
              <a:t>Wacława Leszczyńskiego,</a:t>
            </a:r>
            <a:r>
              <a:rPr lang="pl-PL" dirty="0"/>
              <a:t> </a:t>
            </a:r>
            <a:r>
              <a:rPr lang="pl-PL" dirty="0" smtClean="0"/>
              <a:t>wojewody kaliskiego</a:t>
            </a:r>
            <a:r>
              <a:rPr lang="pl-PL" dirty="0"/>
              <a:t> i kanclerza wielkiego koronnego (syna Rafała Leszczyńskiego, który odziedziczył zamek w 1592) w latach 1600-1619. Zamek nabrał wówczas charakteru </a:t>
            </a:r>
            <a:r>
              <a:rPr lang="pl-PL" dirty="0" smtClean="0"/>
              <a:t>renesansowo – manierystycznej rezydencji </a:t>
            </a:r>
            <a:r>
              <a:rPr lang="pl-PL" dirty="0"/>
              <a:t>magnackiej.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Autofit/>
          </a:bodyPr>
          <a:lstStyle/>
          <a:p>
            <a:r>
              <a:rPr lang="pl-PL" sz="9600" dirty="0" smtClean="0">
                <a:latin typeface="Algerian" pitchFamily="82" charset="0"/>
              </a:rPr>
              <a:t>KONIEC </a:t>
            </a:r>
            <a:endParaRPr lang="pl-PL" sz="9600" dirty="0">
              <a:latin typeface="Algerian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537321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DZIĘKUJĘ ZA UWAGĘ </a:t>
            </a:r>
          </a:p>
          <a:p>
            <a:pPr>
              <a:buNone/>
            </a:pPr>
            <a:r>
              <a:rPr lang="pl-PL" dirty="0" smtClean="0"/>
              <a:t>                                                     MAJA WOJTCZAK </a:t>
            </a: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44</Words>
  <Application>Microsoft Office PowerPoint</Application>
  <PresentationFormat>Pokaz na ekranie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ZAMKI W POLSCE </vt:lpstr>
      <vt:lpstr>Klasycystyczny Zamek Królewski znajdujący się w  Warszawie przy placu Zakmowym 4. Pełni funkcje muzealne i reprezentacyjne.  W Kaplicy Małej Zamku Królewskiego w Warszawie przechowywane są insygnia królewskie Stanisława Augusta Poniatowskiego:  Łańuch Orderu Orła Białego, miecz ceremonialny Orderu św. Stanisława oraz berło z  akwamarynu.</vt:lpstr>
      <vt:lpstr>Zamek Chojnik </vt:lpstr>
      <vt:lpstr>Zamek Czocha </vt:lpstr>
      <vt:lpstr>Zamek na wawelu </vt:lpstr>
      <vt:lpstr>Zamek w Gołuchowie </vt:lpstr>
      <vt:lpstr>KONIEC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ZAMKI W POLSCE</dc:title>
  <dc:creator>HIERONIM</dc:creator>
  <cp:lastModifiedBy>HIERONIM</cp:lastModifiedBy>
  <cp:revision>7</cp:revision>
  <dcterms:created xsi:type="dcterms:W3CDTF">2020-11-27T12:30:30Z</dcterms:created>
  <dcterms:modified xsi:type="dcterms:W3CDTF">2020-11-27T13:37:41Z</dcterms:modified>
</cp:coreProperties>
</file>