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61" r:id="rId3"/>
    <p:sldId id="257" r:id="rId4"/>
    <p:sldId id="258" r:id="rId5"/>
    <p:sldId id="259" r:id="rId6"/>
    <p:sldId id="260" r:id="rId7"/>
    <p:sldId id="262"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9906B-BD45-F1D9-DD17-893AA0594502}" v="1" dt="2020-11-03T09:22:08.265"/>
    <p1510:client id="{18DCD0FF-6A83-6B5C-E3BD-858D4B9E4AC8}" v="2" dt="2020-11-03T09:25:41.212"/>
    <p1510:client id="{73E9AB40-9EE0-881D-0F2A-8B7C612507ED}" v="2" dt="2020-11-03T09:42:35.633"/>
    <p1510:client id="{ACCCE2DB-A55D-4864-85C9-45EDEA7C7F15}" v="444" dt="2020-11-02T10:29:42.165"/>
    <p1510:client id="{F81FA3D4-E855-FF14-B13D-E5DB2E1929AA}" v="128" dt="2020-11-08T11:52:57.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82" d="100"/>
          <a:sy n="82" d="100"/>
        </p:scale>
        <p:origin x="-10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11/11/2020</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070001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7D5506EE-1026-4F35-9ACC-BD05BE0F9B36}"/>
              </a:ext>
            </a:extLst>
          </p:cNvPr>
          <p:cNvSpPr>
            <a:spLocks noGrp="1"/>
          </p:cNvSpPr>
          <p:nvPr>
            <p:ph type="dt" sz="half" idx="10"/>
          </p:nvPr>
        </p:nvSpPr>
        <p:spPr/>
        <p:txBody>
          <a:bodyPr/>
          <a:lstStyle/>
          <a:p>
            <a:fld id="{B612A279-0833-481D-8C56-F67FD0AC6C50}" type="datetime1">
              <a:rPr lang="en-US" smtClean="0"/>
              <a:t>11/11/2020</a:t>
            </a:fld>
            <a:endParaRPr lang="en-US" dirty="0"/>
          </a:p>
        </p:txBody>
      </p:sp>
      <p:sp>
        <p:nvSpPr>
          <p:cNvPr id="8" name="Footer Placeholder 7">
            <a:extLst>
              <a:ext uri="{FF2B5EF4-FFF2-40B4-BE49-F238E27FC236}">
                <a16:creationId xmlns:a16="http://schemas.microsoft.com/office/drawing/2014/main" xmlns=""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5938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AF33D6B0-F070-45C4-A472-19F432BE3932}"/>
              </a:ext>
            </a:extLst>
          </p:cNvPr>
          <p:cNvSpPr>
            <a:spLocks noGrp="1"/>
          </p:cNvSpPr>
          <p:nvPr>
            <p:ph type="dt" sz="half" idx="10"/>
          </p:nvPr>
        </p:nvSpPr>
        <p:spPr/>
        <p:txBody>
          <a:bodyPr/>
          <a:lstStyle/>
          <a:p>
            <a:fld id="{6587DA83-5663-4C9C-B9AA-0B40A3DAFF81}" type="datetime1">
              <a:rPr lang="en-US" smtClean="0"/>
              <a:t>11/11/2020</a:t>
            </a:fld>
            <a:endParaRPr lang="en-US" dirty="0"/>
          </a:p>
        </p:txBody>
      </p:sp>
      <p:sp>
        <p:nvSpPr>
          <p:cNvPr id="8" name="Footer Placeholder 7">
            <a:extLst>
              <a:ext uri="{FF2B5EF4-FFF2-40B4-BE49-F238E27FC236}">
                <a16:creationId xmlns:a16="http://schemas.microsoft.com/office/drawing/2014/main" xmlns=""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19788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11/11/2020</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39662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11/11/2020</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37433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11/11/2020</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37025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11/11/2020</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57003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11/11/2020</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366355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11/11/2020</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687094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755408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72091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84119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transition>
    <p:fade/>
  </p:transition>
  <p:hf sldNum="0" hdr="0" ftr="0" dt="0"/>
  <p:txStyles>
    <p:titleStyle>
      <a:lvl1pPr algn="l" defTabSz="914400" rtl="0" eaLnBrk="1" latinLnBrk="0" hangingPunct="1">
        <a:lnSpc>
          <a:spcPct val="90000"/>
        </a:lnSpc>
        <a:spcBef>
          <a:spcPct val="0"/>
        </a:spcBef>
        <a:buNone/>
        <a:defRPr sz="55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pl.wikipedia.org/wiki/Zanieczyszczenie_%C5%9Brodowiska#:~:text=Zanieczyszczenie%20%C5%9Brodowiska%20%E2%80%94%20stan%20%C5%9Brodowiska%20wynikaj%C4%85cy%20z%20wprowadzania,lub%20powodowa%C4%87%20inne%20niekorzystne%20zmiany%2C%20np.%20korozj%C4%99%20metali."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Drn33mkiUNA?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xmlns="" id="{4C869C3B-5565-4AAC-86A8-9EB0AB1C65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638423" y="3807725"/>
            <a:ext cx="10909073" cy="1447062"/>
          </a:xfrm>
        </p:spPr>
        <p:txBody>
          <a:bodyPr>
            <a:normAutofit/>
          </a:bodyPr>
          <a:lstStyle/>
          <a:p>
            <a:pPr algn="ctr"/>
            <a:r>
              <a:rPr lang="pl-PL" sz="6000" dirty="0"/>
              <a:t>Zanieczyszczenie środowiska</a:t>
            </a:r>
          </a:p>
        </p:txBody>
      </p:sp>
      <p:sp>
        <p:nvSpPr>
          <p:cNvPr id="3" name="Podtytuł 2"/>
          <p:cNvSpPr>
            <a:spLocks noGrp="1"/>
          </p:cNvSpPr>
          <p:nvPr>
            <p:ph type="subTitle" idx="1"/>
          </p:nvPr>
        </p:nvSpPr>
        <p:spPr>
          <a:xfrm>
            <a:off x="1281474" y="5576520"/>
            <a:ext cx="9622971" cy="691312"/>
          </a:xfrm>
        </p:spPr>
        <p:txBody>
          <a:bodyPr>
            <a:normAutofit/>
          </a:bodyPr>
          <a:lstStyle/>
          <a:p>
            <a:pPr algn="ctr"/>
            <a:endParaRPr lang="pl-PL" sz="2000">
              <a:solidFill>
                <a:schemeClr val="tx1">
                  <a:lumMod val="85000"/>
                  <a:lumOff val="15000"/>
                </a:schemeClr>
              </a:solidFill>
            </a:endParaRPr>
          </a:p>
        </p:txBody>
      </p:sp>
      <p:pic>
        <p:nvPicPr>
          <p:cNvPr id="6" name="Picture 3">
            <a:extLst>
              <a:ext uri="{FF2B5EF4-FFF2-40B4-BE49-F238E27FC236}">
                <a16:creationId xmlns:a16="http://schemas.microsoft.com/office/drawing/2014/main" xmlns="" id="{62E70AD5-2955-4225-88AF-8417328C7379}"/>
              </a:ext>
            </a:extLst>
          </p:cNvPr>
          <p:cNvPicPr>
            <a:picLocks noChangeAspect="1"/>
          </p:cNvPicPr>
          <p:nvPr/>
        </p:nvPicPr>
        <p:blipFill rotWithShape="1">
          <a:blip r:embed="rId2"/>
          <a:srcRect l="9434" r="6685" b="-7"/>
          <a:stretch/>
        </p:blipFill>
        <p:spPr>
          <a:xfrm>
            <a:off x="4348849" y="771100"/>
            <a:ext cx="3481637" cy="2750022"/>
          </a:xfrm>
          <a:prstGeom prst="rect">
            <a:avLst/>
          </a:prstGeom>
        </p:spPr>
      </p:pic>
      <p:cxnSp>
        <p:nvCxnSpPr>
          <p:cNvPr id="42" name="Straight Connector 41">
            <a:extLst>
              <a:ext uri="{FF2B5EF4-FFF2-40B4-BE49-F238E27FC236}">
                <a16:creationId xmlns:a16="http://schemas.microsoft.com/office/drawing/2014/main" xmlns="" id="{F41136EC-EC34-4D08-B5AB-8CE5870B1C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52600" y="5415653"/>
            <a:ext cx="86868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xmlns="" id="{064CBAAB-7956-4763-9F69-A3FDBF1ACB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03171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1ADEE-0F23-4891-B5E7-C6ED48F1BC39}"/>
              </a:ext>
            </a:extLst>
          </p:cNvPr>
          <p:cNvSpPr>
            <a:spLocks noGrp="1"/>
          </p:cNvSpPr>
          <p:nvPr>
            <p:ph type="title"/>
          </p:nvPr>
        </p:nvSpPr>
        <p:spPr/>
        <p:txBody>
          <a:bodyPr/>
          <a:lstStyle/>
          <a:p>
            <a:pPr algn="ctr"/>
            <a:r>
              <a:rPr lang="en-US"/>
              <a:t>Spis tre</a:t>
            </a:r>
            <a:r>
              <a:rPr lang="en-US" sz="4000"/>
              <a:t>ś</a:t>
            </a:r>
            <a:r>
              <a:rPr lang="en-US"/>
              <a:t>ci:</a:t>
            </a:r>
            <a:endParaRPr lang="en-US" dirty="0"/>
          </a:p>
        </p:txBody>
      </p:sp>
      <p:sp>
        <p:nvSpPr>
          <p:cNvPr id="3" name="Content Placeholder 2">
            <a:extLst>
              <a:ext uri="{FF2B5EF4-FFF2-40B4-BE49-F238E27FC236}">
                <a16:creationId xmlns:a16="http://schemas.microsoft.com/office/drawing/2014/main" xmlns="" id="{CDF4972B-B918-4B48-A558-578E1B995F14}"/>
              </a:ext>
            </a:extLst>
          </p:cNvPr>
          <p:cNvSpPr>
            <a:spLocks noGrp="1"/>
          </p:cNvSpPr>
          <p:nvPr>
            <p:ph sz="half" idx="1"/>
          </p:nvPr>
        </p:nvSpPr>
        <p:spPr>
          <a:xfrm>
            <a:off x="3771469" y="2049013"/>
            <a:ext cx="4639736" cy="3748193"/>
          </a:xfrm>
        </p:spPr>
        <p:txBody>
          <a:bodyPr vert="horz" lIns="0" tIns="45720" rIns="0" bIns="45720" rtlCol="0" anchor="t">
            <a:normAutofit/>
          </a:bodyPr>
          <a:lstStyle/>
          <a:p>
            <a:pPr algn="ctr"/>
            <a:r>
              <a:rPr lang="en-US" dirty="0">
                <a:ea typeface="+mn-lt"/>
                <a:cs typeface="+mn-lt"/>
                <a:hlinkClick r:id="rId2"/>
              </a:rPr>
              <a:t>Zanieczyszczenie środowiska</a:t>
            </a:r>
            <a:endParaRPr lang="en-US" dirty="0"/>
          </a:p>
          <a:p>
            <a:pPr algn="ctr"/>
            <a:r>
              <a:rPr lang="en-US" sz="2400" dirty="0">
                <a:ea typeface="+mn-lt"/>
                <a:cs typeface="+mn-lt"/>
              </a:rPr>
              <a:t>- </a:t>
            </a:r>
            <a:r>
              <a:rPr lang="en-US" sz="2400" dirty="0" err="1">
                <a:ea typeface="+mn-lt"/>
                <a:cs typeface="+mn-lt"/>
              </a:rPr>
              <a:t>Źródła</a:t>
            </a:r>
            <a:r>
              <a:rPr lang="en-US" sz="2400" dirty="0">
                <a:ea typeface="+mn-lt"/>
                <a:cs typeface="+mn-lt"/>
              </a:rPr>
              <a:t> </a:t>
            </a:r>
            <a:r>
              <a:rPr lang="en-US" sz="2400" dirty="0" err="1">
                <a:ea typeface="+mn-lt"/>
                <a:cs typeface="+mn-lt"/>
              </a:rPr>
              <a:t>zanieczyszczeń</a:t>
            </a:r>
          </a:p>
          <a:p>
            <a:pPr algn="ctr"/>
            <a:r>
              <a:rPr lang="en-US" sz="2400" dirty="0">
                <a:ea typeface="+mn-lt"/>
                <a:cs typeface="+mn-lt"/>
              </a:rPr>
              <a:t>- </a:t>
            </a:r>
            <a:r>
              <a:rPr lang="en-US" sz="2400" dirty="0" err="1">
                <a:ea typeface="+mn-lt"/>
                <a:cs typeface="+mn-lt"/>
              </a:rPr>
              <a:t>Skutki</a:t>
            </a:r>
            <a:r>
              <a:rPr lang="en-US" sz="2400" dirty="0">
                <a:ea typeface="+mn-lt"/>
                <a:cs typeface="+mn-lt"/>
              </a:rPr>
              <a:t> </a:t>
            </a:r>
            <a:r>
              <a:rPr lang="en-US" sz="2400" dirty="0" err="1">
                <a:ea typeface="+mn-lt"/>
                <a:cs typeface="+mn-lt"/>
              </a:rPr>
              <a:t>zanieczyszczenia</a:t>
            </a:r>
            <a:r>
              <a:rPr lang="en-US" sz="2400" dirty="0">
                <a:ea typeface="+mn-lt"/>
                <a:cs typeface="+mn-lt"/>
              </a:rPr>
              <a:t> </a:t>
            </a:r>
            <a:r>
              <a:rPr lang="en-US" sz="2400" dirty="0" err="1">
                <a:ea typeface="+mn-lt"/>
                <a:cs typeface="+mn-lt"/>
              </a:rPr>
              <a:t>środowiska</a:t>
            </a:r>
          </a:p>
          <a:p>
            <a:pPr algn="ctr"/>
            <a:r>
              <a:rPr lang="en-US" sz="2400" dirty="0">
                <a:ea typeface="+mn-lt"/>
                <a:cs typeface="+mn-lt"/>
              </a:rPr>
              <a:t>- </a:t>
            </a:r>
            <a:r>
              <a:rPr lang="en-US" sz="2400" dirty="0" err="1">
                <a:ea typeface="+mn-lt"/>
                <a:cs typeface="+mn-lt"/>
              </a:rPr>
              <a:t>Globalne</a:t>
            </a:r>
            <a:r>
              <a:rPr lang="en-US" sz="2400" dirty="0">
                <a:ea typeface="+mn-lt"/>
                <a:cs typeface="+mn-lt"/>
              </a:rPr>
              <a:t> </a:t>
            </a:r>
            <a:r>
              <a:rPr lang="en-US" sz="2400" dirty="0" err="1">
                <a:ea typeface="+mn-lt"/>
                <a:cs typeface="+mn-lt"/>
              </a:rPr>
              <a:t>ocieplenie</a:t>
            </a:r>
          </a:p>
          <a:p>
            <a:pPr algn="ctr"/>
            <a:endParaRPr lang="en-US" dirty="0"/>
          </a:p>
          <a:p>
            <a:endParaRPr lang="en-US" b="1" dirty="0"/>
          </a:p>
          <a:p>
            <a:endParaRPr lang="en-US" dirty="0"/>
          </a:p>
        </p:txBody>
      </p:sp>
      <p:sp>
        <p:nvSpPr>
          <p:cNvPr id="4" name="Content Placeholder 3">
            <a:extLst>
              <a:ext uri="{FF2B5EF4-FFF2-40B4-BE49-F238E27FC236}">
                <a16:creationId xmlns:a16="http://schemas.microsoft.com/office/drawing/2014/main" xmlns="" id="{0D70F916-1992-4019-8807-E868D70C09FB}"/>
              </a:ext>
            </a:extLst>
          </p:cNvPr>
          <p:cNvSpPr>
            <a:spLocks noGrp="1"/>
          </p:cNvSpPr>
          <p:nvPr>
            <p:ph sz="half" idx="2"/>
          </p:nvPr>
        </p:nvSpPr>
        <p:spPr>
          <a:xfrm>
            <a:off x="10239680" y="3644899"/>
            <a:ext cx="1951170" cy="2152308"/>
          </a:xfrm>
        </p:spPr>
        <p:txBody>
          <a:bodyPr>
            <a:normAutofit/>
          </a:bodyPr>
          <a:lstStyle/>
          <a:p>
            <a:endParaRPr lang="en-US"/>
          </a:p>
        </p:txBody>
      </p:sp>
    </p:spTree>
    <p:extLst>
      <p:ext uri="{BB962C8B-B14F-4D97-AF65-F5344CB8AC3E}">
        <p14:creationId xmlns:p14="http://schemas.microsoft.com/office/powerpoint/2010/main" val="776083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2DF334-3B9C-48FF-8B42-5A11A3373CC5}"/>
              </a:ext>
            </a:extLst>
          </p:cNvPr>
          <p:cNvSpPr>
            <a:spLocks noGrp="1"/>
          </p:cNvSpPr>
          <p:nvPr>
            <p:ph type="title"/>
          </p:nvPr>
        </p:nvSpPr>
        <p:spPr/>
        <p:txBody>
          <a:bodyPr/>
          <a:lstStyle/>
          <a:p>
            <a:pPr algn="ctr"/>
            <a:r>
              <a:rPr lang="en-US" b="1">
                <a:ea typeface="+mj-lt"/>
                <a:cs typeface="+mj-lt"/>
              </a:rPr>
              <a:t>Zanieczyszczenie środowiska</a:t>
            </a:r>
            <a:endParaRPr lang="en-US"/>
          </a:p>
        </p:txBody>
      </p:sp>
      <p:sp>
        <p:nvSpPr>
          <p:cNvPr id="3" name="Content Placeholder 2">
            <a:extLst>
              <a:ext uri="{FF2B5EF4-FFF2-40B4-BE49-F238E27FC236}">
                <a16:creationId xmlns:a16="http://schemas.microsoft.com/office/drawing/2014/main" xmlns="" id="{2C5D44A6-A510-4DDA-A2A1-E167D5B1C22C}"/>
              </a:ext>
            </a:extLst>
          </p:cNvPr>
          <p:cNvSpPr>
            <a:spLocks noGrp="1"/>
          </p:cNvSpPr>
          <p:nvPr>
            <p:ph sz="half" idx="1"/>
          </p:nvPr>
        </p:nvSpPr>
        <p:spPr>
          <a:xfrm>
            <a:off x="1097280" y="2221541"/>
            <a:ext cx="4639736" cy="3733816"/>
          </a:xfrm>
        </p:spPr>
        <p:txBody>
          <a:bodyPr vert="horz" lIns="0" tIns="45720" rIns="0" bIns="45720" rtlCol="0" anchor="t">
            <a:normAutofit/>
          </a:bodyPr>
          <a:lstStyle/>
          <a:p>
            <a:r>
              <a:rPr lang="en-US" sz="2000">
                <a:ea typeface="+mn-lt"/>
                <a:cs typeface="+mn-lt"/>
              </a:rPr>
              <a:t>stan środowiska wynikający z wprowadzania do powietrza, wody lub gruntu, substancji stałych, ciekłych lub gazowych </a:t>
            </a:r>
            <a:r>
              <a:rPr lang="en-US" sz="2000" dirty="0">
                <a:ea typeface="+mn-lt"/>
                <a:cs typeface="+mn-lt"/>
              </a:rPr>
              <a:t>lub </a:t>
            </a:r>
            <a:r>
              <a:rPr lang="en-US" sz="2000">
                <a:ea typeface="+mn-lt"/>
                <a:cs typeface="+mn-lt"/>
              </a:rPr>
              <a:t>energii w takich ilościach i takim składzie, że może to ujemnie wpływać na zdrowie człowieka, przyrodę ożywioną, klimat, glebę, wodę lub powodować inne niekorzystne zmiany, </a:t>
            </a:r>
            <a:r>
              <a:rPr lang="en-US" sz="2000" dirty="0">
                <a:ea typeface="+mn-lt"/>
                <a:cs typeface="+mn-lt"/>
              </a:rPr>
              <a:t>np. </a:t>
            </a:r>
            <a:r>
              <a:rPr lang="en-US" sz="2000">
                <a:ea typeface="+mn-lt"/>
                <a:cs typeface="+mn-lt"/>
              </a:rPr>
              <a:t>korozję metali</a:t>
            </a:r>
            <a:endParaRPr lang="en-US" sz="2000"/>
          </a:p>
        </p:txBody>
      </p:sp>
      <p:pic>
        <p:nvPicPr>
          <p:cNvPr id="5" name="Picture 5">
            <a:extLst>
              <a:ext uri="{FF2B5EF4-FFF2-40B4-BE49-F238E27FC236}">
                <a16:creationId xmlns:a16="http://schemas.microsoft.com/office/drawing/2014/main" xmlns="" id="{57AEB983-CDA9-4321-B41A-7B844498C2C2}"/>
              </a:ext>
            </a:extLst>
          </p:cNvPr>
          <p:cNvPicPr>
            <a:picLocks noGrp="1" noChangeAspect="1"/>
          </p:cNvPicPr>
          <p:nvPr>
            <p:ph sz="half" idx="2"/>
          </p:nvPr>
        </p:nvPicPr>
        <p:blipFill>
          <a:blip r:embed="rId2"/>
          <a:stretch>
            <a:fillRect/>
          </a:stretch>
        </p:blipFill>
        <p:spPr>
          <a:xfrm>
            <a:off x="6357793" y="2422059"/>
            <a:ext cx="4869773" cy="3246515"/>
          </a:xfrm>
        </p:spPr>
      </p:pic>
    </p:spTree>
    <p:extLst>
      <p:ext uri="{BB962C8B-B14F-4D97-AF65-F5344CB8AC3E}">
        <p14:creationId xmlns:p14="http://schemas.microsoft.com/office/powerpoint/2010/main" val="2563618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F20A24-2421-4DA0-A825-0CC66F58464A}"/>
              </a:ext>
            </a:extLst>
          </p:cNvPr>
          <p:cNvSpPr>
            <a:spLocks noGrp="1"/>
          </p:cNvSpPr>
          <p:nvPr>
            <p:ph type="title"/>
          </p:nvPr>
        </p:nvSpPr>
        <p:spPr>
          <a:xfrm>
            <a:off x="737847" y="372867"/>
            <a:ext cx="10417833" cy="1752682"/>
          </a:xfrm>
        </p:spPr>
        <p:txBody>
          <a:bodyPr/>
          <a:lstStyle/>
          <a:p>
            <a:pPr algn="ctr"/>
            <a:r>
              <a:rPr lang="en-US" sz="4400"/>
              <a:t>Źródła zanieczyszczeń</a:t>
            </a:r>
            <a:endParaRPr lang="en-US" sz="4400" dirty="0"/>
          </a:p>
          <a:p>
            <a:pPr algn="ctr"/>
            <a:endParaRPr lang="en-US" sz="4400" dirty="0"/>
          </a:p>
        </p:txBody>
      </p:sp>
      <p:sp>
        <p:nvSpPr>
          <p:cNvPr id="3" name="Content Placeholder 2">
            <a:extLst>
              <a:ext uri="{FF2B5EF4-FFF2-40B4-BE49-F238E27FC236}">
                <a16:creationId xmlns:a16="http://schemas.microsoft.com/office/drawing/2014/main" xmlns="" id="{845BF30D-7BB0-48C0-90A8-16A57F3CAE87}"/>
              </a:ext>
            </a:extLst>
          </p:cNvPr>
          <p:cNvSpPr>
            <a:spLocks noGrp="1"/>
          </p:cNvSpPr>
          <p:nvPr>
            <p:ph sz="half" idx="1"/>
          </p:nvPr>
        </p:nvSpPr>
        <p:spPr>
          <a:xfrm>
            <a:off x="1471091" y="1991505"/>
            <a:ext cx="3992756" cy="4006988"/>
          </a:xfrm>
        </p:spPr>
        <p:txBody>
          <a:bodyPr vert="horz" lIns="0" tIns="45720" rIns="0" bIns="45720" rtlCol="0" anchor="t">
            <a:noAutofit/>
          </a:bodyPr>
          <a:lstStyle/>
          <a:p>
            <a:r>
              <a:rPr lang="en-US">
                <a:solidFill>
                  <a:schemeClr val="tx1"/>
                </a:solidFill>
                <a:ea typeface="+mn-lt"/>
                <a:cs typeface="+mn-lt"/>
              </a:rPr>
              <a:t>Zanieczyszczenie środowiska może być spowodowane przez</a:t>
            </a:r>
            <a:r>
              <a:rPr lang="en-US" dirty="0">
                <a:ea typeface="+mn-lt"/>
                <a:cs typeface="+mn-lt"/>
              </a:rPr>
              <a:t> </a:t>
            </a:r>
            <a:r>
              <a:rPr lang="en-US">
                <a:ea typeface="+mn-lt"/>
                <a:cs typeface="+mn-lt"/>
              </a:rPr>
              <a:t>źródła</a:t>
            </a:r>
            <a:r>
              <a:rPr lang="en-US" b="1" dirty="0">
                <a:solidFill>
                  <a:schemeClr val="tx1"/>
                </a:solidFill>
                <a:ea typeface="+mn-lt"/>
                <a:cs typeface="+mn-lt"/>
              </a:rPr>
              <a:t> </a:t>
            </a:r>
            <a:r>
              <a:rPr lang="en-US">
                <a:ea typeface="+mn-lt"/>
                <a:cs typeface="+mn-lt"/>
              </a:rPr>
              <a:t>naturalne</a:t>
            </a:r>
            <a:r>
              <a:rPr lang="en-US">
                <a:solidFill>
                  <a:schemeClr val="tx1"/>
                </a:solidFill>
                <a:ea typeface="+mn-lt"/>
                <a:cs typeface="+mn-lt"/>
              </a:rPr>
              <a:t> (np. Wulkany) lub</a:t>
            </a:r>
            <a:r>
              <a:rPr lang="en-US" b="1">
                <a:solidFill>
                  <a:schemeClr val="tx1"/>
                </a:solidFill>
                <a:ea typeface="+mn-lt"/>
                <a:cs typeface="+mn-lt"/>
              </a:rPr>
              <a:t> </a:t>
            </a:r>
            <a:r>
              <a:rPr lang="en-US">
                <a:ea typeface="+mn-lt"/>
                <a:cs typeface="+mn-lt"/>
              </a:rPr>
              <a:t>sztuczne</a:t>
            </a:r>
            <a:r>
              <a:rPr lang="en-US" dirty="0">
                <a:solidFill>
                  <a:schemeClr val="tx1"/>
                </a:solidFill>
                <a:ea typeface="+mn-lt"/>
                <a:cs typeface="+mn-lt"/>
              </a:rPr>
              <a:t> </a:t>
            </a:r>
            <a:r>
              <a:rPr lang="en-US">
                <a:solidFill>
                  <a:schemeClr val="tx1"/>
                </a:solidFill>
                <a:ea typeface="+mn-lt"/>
                <a:cs typeface="+mn-lt"/>
              </a:rPr>
              <a:t>(antropogeniczne – spowodowane działalnością człowieka), które następuje w wyniku niezamierzonej, ale systematycznej działalności człowieka, polegającej na ciągłej emisji czynników degradujących środowisko lub jest następstwem awarii będącej przyczyną nagłego uwolnienia zanieczyszczeń.</a:t>
            </a:r>
            <a:endParaRPr lang="en-US">
              <a:solidFill>
                <a:schemeClr val="tx1"/>
              </a:solidFill>
            </a:endParaRPr>
          </a:p>
          <a:p>
            <a:endParaRPr lang="en-US" dirty="0"/>
          </a:p>
          <a:p>
            <a:endParaRPr lang="en-US" dirty="0"/>
          </a:p>
        </p:txBody>
      </p:sp>
      <p:pic>
        <p:nvPicPr>
          <p:cNvPr id="5" name="Picture 5">
            <a:extLst>
              <a:ext uri="{FF2B5EF4-FFF2-40B4-BE49-F238E27FC236}">
                <a16:creationId xmlns:a16="http://schemas.microsoft.com/office/drawing/2014/main" xmlns="" id="{429CBD83-E5FB-487D-B253-D43153BCD115}"/>
              </a:ext>
            </a:extLst>
          </p:cNvPr>
          <p:cNvPicPr>
            <a:picLocks noGrp="1" noChangeAspect="1"/>
          </p:cNvPicPr>
          <p:nvPr>
            <p:ph sz="half" idx="2"/>
          </p:nvPr>
        </p:nvPicPr>
        <p:blipFill>
          <a:blip r:embed="rId2"/>
          <a:stretch>
            <a:fillRect/>
          </a:stretch>
        </p:blipFill>
        <p:spPr>
          <a:xfrm>
            <a:off x="5955228" y="2421197"/>
            <a:ext cx="5603018" cy="3046958"/>
          </a:xfrm>
        </p:spPr>
      </p:pic>
    </p:spTree>
    <p:extLst>
      <p:ext uri="{BB962C8B-B14F-4D97-AF65-F5344CB8AC3E}">
        <p14:creationId xmlns:p14="http://schemas.microsoft.com/office/powerpoint/2010/main" val="3325741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83F11-0FC6-414B-B8DE-DA0CE1F238E4}"/>
              </a:ext>
            </a:extLst>
          </p:cNvPr>
          <p:cNvSpPr>
            <a:spLocks noGrp="1"/>
          </p:cNvSpPr>
          <p:nvPr>
            <p:ph type="title"/>
          </p:nvPr>
        </p:nvSpPr>
        <p:spPr>
          <a:xfrm>
            <a:off x="1097280" y="243471"/>
            <a:ext cx="10058400" cy="1882078"/>
          </a:xfrm>
        </p:spPr>
        <p:txBody>
          <a:bodyPr/>
          <a:lstStyle/>
          <a:p>
            <a:pPr algn="ctr"/>
            <a:r>
              <a:rPr lang="en-US" dirty="0" err="1"/>
              <a:t>Skutki</a:t>
            </a:r>
            <a:r>
              <a:rPr lang="en-US" dirty="0"/>
              <a:t> </a:t>
            </a:r>
            <a:r>
              <a:rPr lang="en-US" dirty="0" err="1"/>
              <a:t>zanieczyszczenia</a:t>
            </a:r>
            <a:r>
              <a:rPr lang="en-US" dirty="0"/>
              <a:t> </a:t>
            </a:r>
            <a:r>
              <a:rPr lang="en-US" dirty="0" err="1"/>
              <a:t>środowiska</a:t>
            </a:r>
            <a:endParaRPr lang="en-US" dirty="0"/>
          </a:p>
          <a:p>
            <a:pPr algn="ctr"/>
            <a:endParaRPr lang="en-US" dirty="0"/>
          </a:p>
        </p:txBody>
      </p:sp>
      <p:sp>
        <p:nvSpPr>
          <p:cNvPr id="3" name="Content Placeholder 2">
            <a:extLst>
              <a:ext uri="{FF2B5EF4-FFF2-40B4-BE49-F238E27FC236}">
                <a16:creationId xmlns:a16="http://schemas.microsoft.com/office/drawing/2014/main" xmlns="" id="{97310C46-81FE-4D69-934F-4F0ED30B276F}"/>
              </a:ext>
            </a:extLst>
          </p:cNvPr>
          <p:cNvSpPr>
            <a:spLocks noGrp="1"/>
          </p:cNvSpPr>
          <p:nvPr>
            <p:ph sz="half" idx="1"/>
          </p:nvPr>
        </p:nvSpPr>
        <p:spPr>
          <a:xfrm>
            <a:off x="3325771" y="2034636"/>
            <a:ext cx="4639736" cy="3748193"/>
          </a:xfrm>
        </p:spPr>
        <p:txBody>
          <a:bodyPr vert="horz" lIns="0" tIns="45720" rIns="0" bIns="45720" rtlCol="0" anchor="t">
            <a:normAutofit/>
          </a:bodyPr>
          <a:lstStyle/>
          <a:p>
            <a:pPr algn="ctr"/>
            <a:r>
              <a:rPr lang="en-US">
                <a:ea typeface="+mn-lt"/>
                <a:cs typeface="+mn-lt"/>
              </a:rPr>
              <a:t>- Globalne ocieplenie</a:t>
            </a:r>
            <a:endParaRPr lang="en-US"/>
          </a:p>
          <a:p>
            <a:pPr algn="ctr"/>
            <a:r>
              <a:rPr lang="en-US">
                <a:ea typeface="+mn-lt"/>
                <a:cs typeface="+mn-lt"/>
              </a:rPr>
              <a:t>- Dziura ozonowa</a:t>
            </a:r>
            <a:endParaRPr lang="en-US"/>
          </a:p>
          <a:p>
            <a:pPr algn="ctr"/>
            <a:r>
              <a:rPr lang="en-US">
                <a:ea typeface="+mn-lt"/>
                <a:cs typeface="+mn-lt"/>
              </a:rPr>
              <a:t>- Smog</a:t>
            </a:r>
            <a:endParaRPr lang="en-US"/>
          </a:p>
          <a:p>
            <a:pPr algn="ctr"/>
            <a:r>
              <a:rPr lang="en-US">
                <a:ea typeface="+mn-lt"/>
                <a:cs typeface="+mn-lt"/>
              </a:rPr>
              <a:t>- Kwaśne deszcze</a:t>
            </a:r>
            <a:endParaRPr lang="en-US"/>
          </a:p>
          <a:p>
            <a:pPr algn="ctr"/>
            <a:r>
              <a:rPr lang="en-US">
                <a:ea typeface="+mn-lt"/>
                <a:cs typeface="+mn-lt"/>
              </a:rPr>
              <a:t>- Ozon przygruntowy</a:t>
            </a:r>
            <a:endParaRPr lang="en-US"/>
          </a:p>
          <a:p>
            <a:pPr algn="ctr"/>
            <a:r>
              <a:rPr lang="en-US">
                <a:ea typeface="+mn-lt"/>
                <a:cs typeface="+mn-lt"/>
              </a:rPr>
              <a:t>- Hałas</a:t>
            </a:r>
            <a:endParaRPr lang="en-US"/>
          </a:p>
          <a:p>
            <a:pPr algn="ctr"/>
            <a:r>
              <a:rPr lang="en-US">
                <a:ea typeface="+mn-lt"/>
                <a:cs typeface="+mn-lt"/>
              </a:rPr>
              <a:t>- Odory (niepożądane zapachy)</a:t>
            </a:r>
            <a:endParaRPr lang="en-US"/>
          </a:p>
          <a:p>
            <a:pPr algn="ctr"/>
            <a:endParaRPr lang="en-US" dirty="0"/>
          </a:p>
        </p:txBody>
      </p:sp>
      <p:sp>
        <p:nvSpPr>
          <p:cNvPr id="4" name="Content Placeholder 3">
            <a:extLst>
              <a:ext uri="{FF2B5EF4-FFF2-40B4-BE49-F238E27FC236}">
                <a16:creationId xmlns:a16="http://schemas.microsoft.com/office/drawing/2014/main" xmlns="" id="{828CE52B-54B3-4934-BFAB-ABD55DCD055D}"/>
              </a:ext>
            </a:extLst>
          </p:cNvPr>
          <p:cNvSpPr>
            <a:spLocks noGrp="1"/>
          </p:cNvSpPr>
          <p:nvPr>
            <p:ph sz="half" idx="2"/>
          </p:nvPr>
        </p:nvSpPr>
        <p:spPr>
          <a:xfrm>
            <a:off x="11418622" y="5053881"/>
            <a:ext cx="1045397" cy="1131515"/>
          </a:xfrm>
        </p:spPr>
        <p:txBody>
          <a:bodyPr/>
          <a:lstStyle/>
          <a:p>
            <a:endParaRPr lang="en-US"/>
          </a:p>
        </p:txBody>
      </p:sp>
    </p:spTree>
    <p:extLst>
      <p:ext uri="{BB962C8B-B14F-4D97-AF65-F5344CB8AC3E}">
        <p14:creationId xmlns:p14="http://schemas.microsoft.com/office/powerpoint/2010/main" val="4208328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6E714-77E5-4EAE-9D1D-9075460CC252}"/>
              </a:ext>
            </a:extLst>
          </p:cNvPr>
          <p:cNvSpPr>
            <a:spLocks noGrp="1"/>
          </p:cNvSpPr>
          <p:nvPr>
            <p:ph type="title"/>
          </p:nvPr>
        </p:nvSpPr>
        <p:spPr/>
        <p:txBody>
          <a:bodyPr/>
          <a:lstStyle/>
          <a:p>
            <a:pPr algn="ctr"/>
            <a:r>
              <a:rPr lang="en-US" b="1">
                <a:ea typeface="+mj-lt"/>
                <a:cs typeface="+mj-lt"/>
              </a:rPr>
              <a:t>Globalne ocieplenie</a:t>
            </a:r>
            <a:endParaRPr lang="en-US"/>
          </a:p>
        </p:txBody>
      </p:sp>
      <p:sp>
        <p:nvSpPr>
          <p:cNvPr id="3" name="Content Placeholder 2">
            <a:extLst>
              <a:ext uri="{FF2B5EF4-FFF2-40B4-BE49-F238E27FC236}">
                <a16:creationId xmlns:a16="http://schemas.microsoft.com/office/drawing/2014/main" xmlns="" id="{93AC4DB4-C4D0-4920-99B6-AD207A8BAD50}"/>
              </a:ext>
            </a:extLst>
          </p:cNvPr>
          <p:cNvSpPr>
            <a:spLocks noGrp="1"/>
          </p:cNvSpPr>
          <p:nvPr>
            <p:ph sz="half" idx="1"/>
          </p:nvPr>
        </p:nvSpPr>
        <p:spPr>
          <a:xfrm>
            <a:off x="3771469" y="1933995"/>
            <a:ext cx="4639736" cy="3748193"/>
          </a:xfrm>
        </p:spPr>
        <p:txBody>
          <a:bodyPr vert="horz" lIns="0" tIns="45720" rIns="0" bIns="45720" rtlCol="0" anchor="t">
            <a:noAutofit/>
          </a:bodyPr>
          <a:lstStyle/>
          <a:p>
            <a:pPr algn="ctr"/>
            <a:r>
              <a:rPr lang="en-US" sz="2000">
                <a:ea typeface="+mn-lt"/>
                <a:cs typeface="+mn-lt"/>
              </a:rPr>
              <a:t>to stopniowe podnoszenie średniej globalnej temperatury spowodowane przez emisję do atmosfery dużych ilości tzw. gazów cieplarnianych tj. dwutlenku węgla, ozonu oraz freonów. Skutkuje to topnieniem lodowców, przesuwaniem się stref klimatycznych na północ, wymieraniem gatunków, gwałtownymi zmianami pogody oraz częstszym występowaniem zjawisk ekstremalnych (fale upałów, susze, huragany, trąby powietrzne, gradobicia).</a:t>
            </a:r>
            <a:endParaRPr lang="en-US" sz="2000"/>
          </a:p>
        </p:txBody>
      </p:sp>
      <p:sp>
        <p:nvSpPr>
          <p:cNvPr id="4" name="Content Placeholder 3">
            <a:extLst>
              <a:ext uri="{FF2B5EF4-FFF2-40B4-BE49-F238E27FC236}">
                <a16:creationId xmlns:a16="http://schemas.microsoft.com/office/drawing/2014/main" xmlns="" id="{5B5495C7-53DA-4D8D-8F01-68E36C3E6F4D}"/>
              </a:ext>
            </a:extLst>
          </p:cNvPr>
          <p:cNvSpPr>
            <a:spLocks noGrp="1"/>
          </p:cNvSpPr>
          <p:nvPr>
            <p:ph sz="half" idx="2"/>
          </p:nvPr>
        </p:nvSpPr>
        <p:spPr>
          <a:xfrm>
            <a:off x="9621453" y="5125767"/>
            <a:ext cx="1534227" cy="743327"/>
          </a:xfrm>
        </p:spPr>
        <p:txBody>
          <a:bodyPr>
            <a:normAutofit/>
          </a:bodyPr>
          <a:lstStyle/>
          <a:p>
            <a:endParaRPr lang="en-US"/>
          </a:p>
        </p:txBody>
      </p:sp>
    </p:spTree>
    <p:extLst>
      <p:ext uri="{BB962C8B-B14F-4D97-AF65-F5344CB8AC3E}">
        <p14:creationId xmlns:p14="http://schemas.microsoft.com/office/powerpoint/2010/main" val="3245564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070D8A-22B3-4E14-8D90-0AE4F35A1DF1}"/>
              </a:ext>
            </a:extLst>
          </p:cNvPr>
          <p:cNvSpPr>
            <a:spLocks noGrp="1"/>
          </p:cNvSpPr>
          <p:nvPr>
            <p:ph type="title"/>
          </p:nvPr>
        </p:nvSpPr>
        <p:spPr>
          <a:xfrm>
            <a:off x="1097280" y="286603"/>
            <a:ext cx="10058400" cy="559361"/>
          </a:xfrm>
        </p:spPr>
        <p:txBody>
          <a:bodyPr>
            <a:normAutofit fontScale="90000"/>
          </a:bodyPr>
          <a:lstStyle/>
          <a:p>
            <a:endParaRPr lang="en-US"/>
          </a:p>
        </p:txBody>
      </p:sp>
      <p:pic>
        <p:nvPicPr>
          <p:cNvPr id="10" name="Picture 10">
            <a:hlinkClick r:id="" action="ppaction://media"/>
            <a:extLst>
              <a:ext uri="{FF2B5EF4-FFF2-40B4-BE49-F238E27FC236}">
                <a16:creationId xmlns:a16="http://schemas.microsoft.com/office/drawing/2014/main" xmlns="" id="{89CC30B0-78B0-4120-A7D5-C2B8FA50ACD4}"/>
              </a:ext>
            </a:extLst>
          </p:cNvPr>
          <p:cNvPicPr>
            <a:picLocks noGrp="1" noRot="1" noChangeAspect="1"/>
          </p:cNvPicPr>
          <p:nvPr>
            <p:ph idx="1"/>
            <a:videoFile r:link="rId1"/>
          </p:nvPr>
        </p:nvPicPr>
        <p:blipFill>
          <a:blip r:embed="rId3"/>
          <a:stretch>
            <a:fillRect/>
          </a:stretch>
        </p:blipFill>
        <p:spPr>
          <a:xfrm>
            <a:off x="2359804" y="922292"/>
            <a:ext cx="7778150" cy="4996132"/>
          </a:xfrm>
        </p:spPr>
      </p:pic>
    </p:spTree>
    <p:extLst>
      <p:ext uri="{BB962C8B-B14F-4D97-AF65-F5344CB8AC3E}">
        <p14:creationId xmlns:p14="http://schemas.microsoft.com/office/powerpoint/2010/main" val="523847638"/>
      </p:ext>
    </p:extLst>
  </p:cSld>
  <p:clrMapOvr>
    <a:masterClrMapping/>
  </p:clrMapOvr>
  <p:transition>
    <p:fade/>
  </p:transition>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Bembo"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0</TotalTime>
  <Words>57</Words>
  <Application>Microsoft Office PowerPoint</Application>
  <PresentationFormat>Niestandardowy</PresentationFormat>
  <Paragraphs>21</Paragraphs>
  <Slides>7</Slides>
  <Notes>0</Notes>
  <HiddenSlides>0</HiddenSlides>
  <MMClips>1</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RetrospectVTI</vt:lpstr>
      <vt:lpstr>Zanieczyszczenie środowiska</vt:lpstr>
      <vt:lpstr>Spis treści:</vt:lpstr>
      <vt:lpstr>Zanieczyszczenie środowiska</vt:lpstr>
      <vt:lpstr>Źródła zanieczyszczeń </vt:lpstr>
      <vt:lpstr>Skutki zanieczyszczenia środowiska </vt:lpstr>
      <vt:lpstr>Globalne ocieplenie</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246</cp:revision>
  <dcterms:created xsi:type="dcterms:W3CDTF">2020-11-02T09:16:04Z</dcterms:created>
  <dcterms:modified xsi:type="dcterms:W3CDTF">2020-11-11T15:44:43Z</dcterms:modified>
</cp:coreProperties>
</file>