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37AED9-5498-4D29-8A7F-7A4BFEAD3831}" v="106" dt="2021-02-12T17:09:07.903"/>
    <p1510:client id="{27F8CCAF-4505-4F65-8323-CE0A9548E1E3}" v="4" dt="2021-02-16T08:36:38.926"/>
    <p1510:client id="{2D5080BF-B109-4534-BD32-04C50A38CC2D}" v="2" dt="2021-02-14T18:42:50.851"/>
    <p1510:client id="{58DAA83D-62AB-442D-B1D2-726E13792719}" v="11" dt="2021-02-12T16:32:26.159"/>
    <p1510:client id="{87D1E87B-2858-4B0F-B84F-3858DE2206FC}" v="1219" dt="2021-02-12T16:30:04.766"/>
    <p1510:client id="{97E0A48B-4F02-4A76-9531-09F9E20C2057}" v="32" dt="2021-02-12T16:49:38.144"/>
    <p1510:client id="{9F8ABC01-1BAF-4134-A435-EABF2B5C47CF}" v="76" dt="2021-02-12T21:03:33.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9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ść" userId="51259cf6819ab237" providerId="Windows Live" clId="Web-{27F8CCAF-4505-4F65-8323-CE0A9548E1E3}"/>
    <pc:docChg chg="modSld">
      <pc:chgData name="Gość" userId="51259cf6819ab237" providerId="Windows Live" clId="Web-{27F8CCAF-4505-4F65-8323-CE0A9548E1E3}" dt="2021-02-16T08:36:35.895" v="0" actId="20577"/>
      <pc:docMkLst>
        <pc:docMk/>
      </pc:docMkLst>
      <pc:sldChg chg="modSp">
        <pc:chgData name="Gość" userId="51259cf6819ab237" providerId="Windows Live" clId="Web-{27F8CCAF-4505-4F65-8323-CE0A9548E1E3}" dt="2021-02-16T08:36:35.895" v="0" actId="20577"/>
        <pc:sldMkLst>
          <pc:docMk/>
          <pc:sldMk cId="3231246124" sldId="278"/>
        </pc:sldMkLst>
        <pc:spChg chg="mod">
          <ac:chgData name="Gość" userId="51259cf6819ab237" providerId="Windows Live" clId="Web-{27F8CCAF-4505-4F65-8323-CE0A9548E1E3}" dt="2021-02-16T08:36:35.895" v="0" actId="20577"/>
          <ac:spMkLst>
            <pc:docMk/>
            <pc:sldMk cId="3231246124" sldId="278"/>
            <ac:spMk id="2" creationId="{36D296F9-E55D-4EFD-B2A7-074B509E3C7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2/20/2021</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4066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2490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951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4151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2/20/2021</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5655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98635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2298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67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76950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2/20/2021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44032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2/20/2021</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9569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2/20/2021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834880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7">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9">
            <a:extLst>
              <a:ext uri="{FF2B5EF4-FFF2-40B4-BE49-F238E27FC236}">
                <a16:creationId xmlns:a16="http://schemas.microsoft.com/office/drawing/2014/main"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7" name="Rectangle 61">
            <a:extLst>
              <a:ext uri="{FF2B5EF4-FFF2-40B4-BE49-F238E27FC236}">
                <a16:creationId xmlns:a16="http://schemas.microsoft.com/office/drawing/2014/main"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9" name="Rectangle 63">
            <a:extLst>
              <a:ext uri="{FF2B5EF4-FFF2-40B4-BE49-F238E27FC236}">
                <a16:creationId xmlns:a16="http://schemas.microsoft.com/office/drawing/2014/main"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1" name="Group 65">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7" name="Straight Connector 66">
              <a:extLst>
                <a:ext uri="{FF2B5EF4-FFF2-40B4-BE49-F238E27FC236}">
                  <a16:creationId xmlns:a16="http://schemas.microsoft.com/office/drawing/2014/main"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3" name="Rectangle 70">
            <a:extLst>
              <a:ext uri="{FF2B5EF4-FFF2-40B4-BE49-F238E27FC236}">
                <a16:creationId xmlns:a16="http://schemas.microsoft.com/office/drawing/2014/main"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scena, wewnątrz, monitor, ekran&#10;&#10;Opis wygenerowany automatycznie">
            <a:extLst>
              <a:ext uri="{FF2B5EF4-FFF2-40B4-BE49-F238E27FC236}">
                <a16:creationId xmlns:a16="http://schemas.microsoft.com/office/drawing/2014/main" id="{A8DB7813-6365-421D-8CE4-23D12B6D629E}"/>
              </a:ext>
            </a:extLst>
          </p:cNvPr>
          <p:cNvPicPr>
            <a:picLocks noChangeAspect="1"/>
          </p:cNvPicPr>
          <p:nvPr/>
        </p:nvPicPr>
        <p:blipFill rotWithShape="1">
          <a:blip r:embed="rId2">
            <a:alphaModFix/>
          </a:blip>
          <a:srcRect t="5405" b="6705"/>
          <a:stretch/>
        </p:blipFill>
        <p:spPr>
          <a:xfrm>
            <a:off x="-50801" y="10"/>
            <a:ext cx="12192000" cy="6857988"/>
          </a:xfrm>
          <a:prstGeom prst="rect">
            <a:avLst/>
          </a:prstGeom>
        </p:spPr>
      </p:pic>
      <p:sp>
        <p:nvSpPr>
          <p:cNvPr id="65" name="Rectangle 72">
            <a:extLst>
              <a:ext uri="{FF2B5EF4-FFF2-40B4-BE49-F238E27FC236}">
                <a16:creationId xmlns:a16="http://schemas.microsoft.com/office/drawing/2014/main" id="{87FD26E4-041F-4EF2-B92D-6034C0F85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6D296F9-E55D-4EFD-B2A7-074B509E3C76}"/>
              </a:ext>
            </a:extLst>
          </p:cNvPr>
          <p:cNvSpPr>
            <a:spLocks noGrp="1"/>
          </p:cNvSpPr>
          <p:nvPr>
            <p:ph type="title"/>
          </p:nvPr>
        </p:nvSpPr>
        <p:spPr>
          <a:xfrm>
            <a:off x="1460586" y="2574343"/>
            <a:ext cx="9443357" cy="2753880"/>
          </a:xfrm>
        </p:spPr>
        <p:txBody>
          <a:bodyPr vert="horz" lIns="91440" tIns="45720" rIns="91440" bIns="45720" rtlCol="0" anchor="b">
            <a:normAutofit fontScale="90000"/>
          </a:bodyPr>
          <a:lstStyle/>
          <a:p>
            <a:pPr algn="ctr">
              <a:lnSpc>
                <a:spcPct val="83000"/>
              </a:lnSpc>
            </a:pPr>
            <a:r>
              <a:rPr lang="en-US" sz="6800" cap="all" spc="-100" dirty="0"/>
              <a:t>"</a:t>
            </a:r>
            <a:r>
              <a:rPr lang="en-US" sz="6800" cap="all" spc="-100" dirty="0" err="1"/>
              <a:t>Bezpieczny</a:t>
            </a:r>
            <a:r>
              <a:rPr lang="en-US" sz="6800" cap="all" spc="-100" dirty="0"/>
              <a:t>  internet"</a:t>
            </a:r>
            <a:br>
              <a:rPr lang="en-US" sz="6800" cap="all" spc="-100" dirty="0"/>
            </a:br>
            <a:r>
              <a:rPr lang="en-US" sz="6800" cap="all" spc="-100" dirty="0"/>
              <a:t/>
            </a:r>
            <a:br>
              <a:rPr lang="en-US" sz="6800" cap="all" spc="-100" dirty="0"/>
            </a:br>
            <a:r>
              <a:rPr lang="en-US" sz="2650" cap="all" spc="-100" dirty="0">
                <a:latin typeface="Arial"/>
              </a:rPr>
              <a:t/>
            </a:r>
            <a:br>
              <a:rPr lang="en-US" sz="2650" cap="all" spc="-100" dirty="0">
                <a:latin typeface="Arial"/>
              </a:rPr>
            </a:br>
            <a:r>
              <a:rPr lang="en-US" sz="2650" cap="all" spc="-100" dirty="0">
                <a:latin typeface="Arial"/>
                <a:cs typeface="Angsana New"/>
              </a:rPr>
              <a:t>Lena Mikołajczyk </a:t>
            </a:r>
            <a:r>
              <a:rPr lang="en-US" sz="2650" cap="all" spc="-100" dirty="0" err="1">
                <a:latin typeface="Arial"/>
                <a:cs typeface="Angsana New"/>
              </a:rPr>
              <a:t>klasa</a:t>
            </a:r>
            <a:r>
              <a:rPr lang="en-US" sz="2650" cap="all" spc="-100" dirty="0">
                <a:latin typeface="Arial"/>
                <a:cs typeface="Angsana New"/>
              </a:rPr>
              <a:t> 4a</a:t>
            </a:r>
            <a:r>
              <a:rPr lang="en-US" sz="6800" cap="all" spc="-100" dirty="0">
                <a:latin typeface="Arial"/>
              </a:rPr>
              <a:t/>
            </a:r>
            <a:br>
              <a:rPr lang="en-US" sz="6800" cap="all" spc="-100" dirty="0">
                <a:latin typeface="Arial"/>
              </a:rPr>
            </a:br>
            <a:endParaRPr lang="en-US" sz="6800" cap="all" spc="-100"/>
          </a:p>
        </p:txBody>
      </p:sp>
    </p:spTree>
    <p:extLst>
      <p:ext uri="{BB962C8B-B14F-4D97-AF65-F5344CB8AC3E}">
        <p14:creationId xmlns:p14="http://schemas.microsoft.com/office/powerpoint/2010/main" val="3231246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Obraz 4">
            <a:extLst>
              <a:ext uri="{FF2B5EF4-FFF2-40B4-BE49-F238E27FC236}">
                <a16:creationId xmlns:a16="http://schemas.microsoft.com/office/drawing/2014/main" id="{721A6E90-AD33-4132-B9C0-DBE747702880}"/>
              </a:ext>
            </a:extLst>
          </p:cNvPr>
          <p:cNvPicPr>
            <a:picLocks noChangeAspect="1"/>
          </p:cNvPicPr>
          <p:nvPr/>
        </p:nvPicPr>
        <p:blipFill rotWithShape="1">
          <a:blip r:embed="rId2"/>
          <a:srcRect l="25436" r="23243" b="1"/>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7655C96-8BB5-4C63-88BD-9923B624D2B6}"/>
              </a:ext>
            </a:extLst>
          </p:cNvPr>
          <p:cNvSpPr>
            <a:spLocks noGrp="1"/>
          </p:cNvSpPr>
          <p:nvPr>
            <p:ph type="title"/>
          </p:nvPr>
        </p:nvSpPr>
        <p:spPr>
          <a:xfrm>
            <a:off x="6846137" y="727626"/>
            <a:ext cx="4602152" cy="1718225"/>
          </a:xfrm>
        </p:spPr>
        <p:txBody>
          <a:bodyPr>
            <a:normAutofit/>
          </a:bodyPr>
          <a:lstStyle/>
          <a:p>
            <a:r>
              <a:rPr lang="pl-PL">
                <a:latin typeface="Arial"/>
                <a:ea typeface="Microsoft YaHei"/>
                <a:cs typeface="Arial"/>
              </a:rPr>
              <a:t>Ciasteczka (cookies)</a:t>
            </a:r>
          </a:p>
        </p:txBody>
      </p:sp>
      <p:sp>
        <p:nvSpPr>
          <p:cNvPr id="3" name="Symbol zastępczy zawartości 2">
            <a:extLst>
              <a:ext uri="{FF2B5EF4-FFF2-40B4-BE49-F238E27FC236}">
                <a16:creationId xmlns:a16="http://schemas.microsoft.com/office/drawing/2014/main" id="{D95A5E1B-F198-4218-9321-463FCFD9D94F}"/>
              </a:ext>
            </a:extLst>
          </p:cNvPr>
          <p:cNvSpPr>
            <a:spLocks noGrp="1"/>
          </p:cNvSpPr>
          <p:nvPr>
            <p:ph idx="1"/>
          </p:nvPr>
        </p:nvSpPr>
        <p:spPr>
          <a:xfrm>
            <a:off x="6846137" y="2538919"/>
            <a:ext cx="4602152" cy="3557805"/>
          </a:xfrm>
        </p:spPr>
        <p:txBody>
          <a:bodyPr vert="horz" lIns="91440" tIns="45720" rIns="91440" bIns="45720" rtlCol="0" anchor="t">
            <a:normAutofit/>
          </a:bodyPr>
          <a:lstStyle/>
          <a:p>
            <a:r>
              <a:rPr lang="pl-PL" sz="1600">
                <a:ea typeface="+mn-lt"/>
                <a:cs typeface="+mn-lt"/>
              </a:rPr>
              <a:t>Z kolei w przypadku powiadomień o ciasteczkach (</a:t>
            </a:r>
            <a:r>
              <a:rPr lang="pl-PL" sz="1600" err="1">
                <a:ea typeface="+mn-lt"/>
                <a:cs typeface="+mn-lt"/>
              </a:rPr>
              <a:t>cookies</a:t>
            </a:r>
            <a:r>
              <a:rPr lang="pl-PL" sz="1600">
                <a:ea typeface="+mn-lt"/>
                <a:cs typeface="+mn-lt"/>
              </a:rPr>
              <a:t>) czujemy się zobligowani kliknąć i nawet nie sprawdzamy, czy faktycznie zatwierdzamy politykę </a:t>
            </a:r>
            <a:r>
              <a:rPr lang="pl-PL" sz="1600" err="1">
                <a:ea typeface="+mn-lt"/>
                <a:cs typeface="+mn-lt"/>
              </a:rPr>
              <a:t>ciasteczkową</a:t>
            </a:r>
            <a:r>
              <a:rPr lang="pl-PL" sz="1600">
                <a:ea typeface="+mn-lt"/>
                <a:cs typeface="+mn-lt"/>
              </a:rPr>
              <a:t>, czy coś całkowicie innego. A może się zdarzyć, że klikając na niewinnie wyglądające powiadomienie, zaakceptujemy niekorzystny dla nas regulamin jakiejś usługi.</a:t>
            </a:r>
            <a:endParaRPr lang="pl-PL" sz="1600"/>
          </a:p>
        </p:txBody>
      </p:sp>
    </p:spTree>
    <p:extLst>
      <p:ext uri="{BB962C8B-B14F-4D97-AF65-F5344CB8AC3E}">
        <p14:creationId xmlns:p14="http://schemas.microsoft.com/office/powerpoint/2010/main" val="25918848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C933E2-9D4A-4C40-8D29-1BE2E7EE051A}"/>
              </a:ext>
            </a:extLst>
          </p:cNvPr>
          <p:cNvSpPr>
            <a:spLocks noGrp="1"/>
          </p:cNvSpPr>
          <p:nvPr>
            <p:ph type="title"/>
          </p:nvPr>
        </p:nvSpPr>
        <p:spPr>
          <a:xfrm>
            <a:off x="6579450" y="727627"/>
            <a:ext cx="4957553" cy="1645920"/>
          </a:xfrm>
        </p:spPr>
        <p:txBody>
          <a:bodyPr>
            <a:normAutofit/>
          </a:bodyPr>
          <a:lstStyle/>
          <a:p>
            <a:r>
              <a:rPr lang="pl-PL">
                <a:latin typeface="Arial"/>
                <a:cs typeface="Arial"/>
              </a:rPr>
              <a:t>Fałszywe oprogramowanie ochronne</a:t>
            </a:r>
          </a:p>
        </p:txBody>
      </p:sp>
      <p:sp>
        <p:nvSpPr>
          <p:cNvPr id="9" name="Rectangle 8">
            <a:extLst>
              <a:ext uri="{FF2B5EF4-FFF2-40B4-BE49-F238E27FC236}">
                <a16:creationId xmlns:a16="http://schemas.microsoft.com/office/drawing/2014/main" id="{0BBB6B01-5B73-410C-B70E-8CF2FA470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8712F587-12D0-435C-8E3F-F44C36EE7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 name="Obraz 4">
            <a:extLst>
              <a:ext uri="{FF2B5EF4-FFF2-40B4-BE49-F238E27FC236}">
                <a16:creationId xmlns:a16="http://schemas.microsoft.com/office/drawing/2014/main" id="{1805862A-D333-4287-AB66-9D5D25092101}"/>
              </a:ext>
            </a:extLst>
          </p:cNvPr>
          <p:cNvPicPr>
            <a:picLocks noChangeAspect="1"/>
          </p:cNvPicPr>
          <p:nvPr/>
        </p:nvPicPr>
        <p:blipFill>
          <a:blip r:embed="rId2"/>
          <a:stretch>
            <a:fillRect/>
          </a:stretch>
        </p:blipFill>
        <p:spPr>
          <a:xfrm>
            <a:off x="888952" y="1221648"/>
            <a:ext cx="5047043" cy="4059057"/>
          </a:xfrm>
          <a:prstGeom prst="rect">
            <a:avLst/>
          </a:prstGeom>
        </p:spPr>
      </p:pic>
      <p:sp>
        <p:nvSpPr>
          <p:cNvPr id="3" name="Symbol zastępczy zawartości 2">
            <a:extLst>
              <a:ext uri="{FF2B5EF4-FFF2-40B4-BE49-F238E27FC236}">
                <a16:creationId xmlns:a16="http://schemas.microsoft.com/office/drawing/2014/main" id="{2EC39469-26D4-439E-8698-01940444DA7D}"/>
              </a:ext>
            </a:extLst>
          </p:cNvPr>
          <p:cNvSpPr>
            <a:spLocks noGrp="1"/>
          </p:cNvSpPr>
          <p:nvPr>
            <p:ph idx="1"/>
          </p:nvPr>
        </p:nvSpPr>
        <p:spPr>
          <a:xfrm>
            <a:off x="6579450" y="2538919"/>
            <a:ext cx="4957554" cy="3496120"/>
          </a:xfrm>
        </p:spPr>
        <p:txBody>
          <a:bodyPr vert="horz" lIns="91440" tIns="45720" rIns="91440" bIns="45720" rtlCol="0" anchor="t">
            <a:noAutofit/>
          </a:bodyPr>
          <a:lstStyle/>
          <a:p>
            <a:r>
              <a:rPr lang="pl-PL" sz="1600">
                <a:latin typeface="Arial"/>
                <a:ea typeface="+mn-lt"/>
                <a:cs typeface="+mn-lt"/>
              </a:rPr>
              <a:t>"Twój komputer jest zainfekowany, skorzystaj z naszego oprogramowania" to jedno z haseł kluczy, które w przypadku naiwnych internautów otwiera drogę cyberprzestępcom do komputerów ofiar. Jednakże i ostrożna osoba może stać się ofiarą, gdy zdecyduje się pobrać z </a:t>
            </a:r>
            <a:r>
              <a:rPr lang="pl-PL" sz="1600" err="1">
                <a:latin typeface="Arial"/>
                <a:ea typeface="+mn-lt"/>
                <a:cs typeface="+mn-lt"/>
              </a:rPr>
              <a:t>internetu</a:t>
            </a:r>
            <a:r>
              <a:rPr lang="pl-PL" sz="1600">
                <a:latin typeface="Arial"/>
                <a:ea typeface="+mn-lt"/>
                <a:cs typeface="+mn-lt"/>
              </a:rPr>
              <a:t> jedną z aplikacji antywirusowych, która jest chwalona przez innych internautów. W rzeczywistości taki fałszywy antywirus jedynie udaje działanie prawdziwego programu. Wyświetla nawet udawane komunikaty o wykryciu i usunięciu wirusów, w tle jednak działając na naszą szkodę.</a:t>
            </a:r>
            <a:endParaRPr lang="pl-PL" sz="1600">
              <a:latin typeface="Arial"/>
            </a:endParaRPr>
          </a:p>
        </p:txBody>
      </p:sp>
    </p:spTree>
    <p:extLst>
      <p:ext uri="{BB962C8B-B14F-4D97-AF65-F5344CB8AC3E}">
        <p14:creationId xmlns:p14="http://schemas.microsoft.com/office/powerpoint/2010/main" val="1721576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82ED0F3E-815D-4157-B70E-8FC74252D162}"/>
              </a:ext>
            </a:extLst>
          </p:cNvPr>
          <p:cNvPicPr>
            <a:picLocks noChangeAspect="1"/>
          </p:cNvPicPr>
          <p:nvPr/>
        </p:nvPicPr>
        <p:blipFill rotWithShape="1">
          <a:blip r:embed="rId2"/>
          <a:srcRect l="2826" r="3959"/>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D91DAF4-1A10-4D9A-9B2B-E0ED8313BDAB}"/>
              </a:ext>
            </a:extLst>
          </p:cNvPr>
          <p:cNvSpPr>
            <a:spLocks noGrp="1"/>
          </p:cNvSpPr>
          <p:nvPr>
            <p:ph type="title"/>
          </p:nvPr>
        </p:nvSpPr>
        <p:spPr>
          <a:xfrm>
            <a:off x="7236611" y="426933"/>
            <a:ext cx="4401034" cy="897148"/>
          </a:xfrm>
        </p:spPr>
        <p:txBody>
          <a:bodyPr>
            <a:normAutofit fontScale="90000"/>
          </a:bodyPr>
          <a:lstStyle/>
          <a:p>
            <a:r>
              <a:rPr lang="pl-PL" sz="3700">
                <a:latin typeface="Arial"/>
                <a:cs typeface="Arial"/>
              </a:rPr>
              <a:t>Fałszywe witryny i wyłudzanie danych</a:t>
            </a:r>
          </a:p>
        </p:txBody>
      </p:sp>
      <p:sp>
        <p:nvSpPr>
          <p:cNvPr id="3" name="Symbol zastępczy zawartości 2">
            <a:extLst>
              <a:ext uri="{FF2B5EF4-FFF2-40B4-BE49-F238E27FC236}">
                <a16:creationId xmlns:a16="http://schemas.microsoft.com/office/drawing/2014/main" id="{65427869-28C9-4410-B75D-9C12A893C1C0}"/>
              </a:ext>
            </a:extLst>
          </p:cNvPr>
          <p:cNvSpPr>
            <a:spLocks noGrp="1"/>
          </p:cNvSpPr>
          <p:nvPr>
            <p:ph idx="1"/>
          </p:nvPr>
        </p:nvSpPr>
        <p:spPr>
          <a:xfrm>
            <a:off x="7107215" y="1312366"/>
            <a:ext cx="4472922" cy="3500600"/>
          </a:xfrm>
        </p:spPr>
        <p:txBody>
          <a:bodyPr vert="horz" lIns="91440" tIns="45720" rIns="91440" bIns="45720" rtlCol="0" anchor="t">
            <a:noAutofit/>
          </a:bodyPr>
          <a:lstStyle/>
          <a:p>
            <a:pPr>
              <a:lnSpc>
                <a:spcPct val="110000"/>
              </a:lnSpc>
            </a:pPr>
            <a:r>
              <a:rPr lang="pl-PL" sz="1700">
                <a:latin typeface="Arial"/>
                <a:ea typeface="+mn-lt"/>
                <a:cs typeface="+mn-lt"/>
              </a:rPr>
              <a:t>W tym przypadku najczęściej stosowane jest określenie </a:t>
            </a:r>
            <a:r>
              <a:rPr lang="pl-PL" sz="1700" err="1">
                <a:latin typeface="Arial"/>
                <a:ea typeface="+mn-lt"/>
                <a:cs typeface="+mn-lt"/>
              </a:rPr>
              <a:t>pharming</a:t>
            </a:r>
            <a:r>
              <a:rPr lang="pl-PL" sz="1700">
                <a:latin typeface="Arial"/>
                <a:ea typeface="+mn-lt"/>
                <a:cs typeface="+mn-lt"/>
              </a:rPr>
              <a:t>, czyli podszywanie się pod wrażliwą z perspektywy bezpieczeństwa witrynę, na przykład stronę banku, lub </a:t>
            </a:r>
            <a:r>
              <a:rPr lang="pl-PL" sz="1700" err="1">
                <a:latin typeface="Arial"/>
                <a:ea typeface="+mn-lt"/>
                <a:cs typeface="+mn-lt"/>
              </a:rPr>
              <a:t>phishing</a:t>
            </a:r>
            <a:r>
              <a:rPr lang="pl-PL" sz="1700">
                <a:latin typeface="Arial"/>
                <a:ea typeface="+mn-lt"/>
                <a:cs typeface="+mn-lt"/>
              </a:rPr>
              <a:t> czyli wyłudzanie danych, na przykład poprzez podszywanie się pod znaną osobę lub bazując na ludzkiej empatii. </a:t>
            </a:r>
            <a:r>
              <a:rPr lang="pl-PL" sz="1700" err="1">
                <a:latin typeface="Arial"/>
                <a:ea typeface="+mn-lt"/>
                <a:cs typeface="+mn-lt"/>
              </a:rPr>
              <a:t>Pharming</a:t>
            </a:r>
            <a:r>
              <a:rPr lang="pl-PL" sz="1700">
                <a:latin typeface="Arial"/>
                <a:ea typeface="+mn-lt"/>
                <a:cs typeface="+mn-lt"/>
              </a:rPr>
              <a:t> wykorzystuje techniki oszukiwania systemów DNS, tak, by ruch kierowany był na fałszywe witryny, które choć mają inny adres IP to w przeglądarce identyfikują się takim samym lub bardzo podobnym adresem WWW. Ukrycie fałszerstwa ułatwia podmiana jedynie fragmentu strony, co utrudnia wykrycie adresu złośliwej witryny.</a:t>
            </a:r>
            <a:endParaRPr lang="pl-PL" sz="1700">
              <a:latin typeface="Arial"/>
            </a:endParaRPr>
          </a:p>
        </p:txBody>
      </p:sp>
    </p:spTree>
    <p:extLst>
      <p:ext uri="{BB962C8B-B14F-4D97-AF65-F5344CB8AC3E}">
        <p14:creationId xmlns:p14="http://schemas.microsoft.com/office/powerpoint/2010/main" val="2884570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9EDDFA-8F05-462B-8D3E-5B9C4FBC73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10;&#10;Opis wygenerowany automatycznie">
            <a:extLst>
              <a:ext uri="{FF2B5EF4-FFF2-40B4-BE49-F238E27FC236}">
                <a16:creationId xmlns:a16="http://schemas.microsoft.com/office/drawing/2014/main" id="{49297B31-5288-4E82-8B14-640F475CCAD5}"/>
              </a:ext>
            </a:extLst>
          </p:cNvPr>
          <p:cNvPicPr>
            <a:picLocks noChangeAspect="1"/>
          </p:cNvPicPr>
          <p:nvPr/>
        </p:nvPicPr>
        <p:blipFill>
          <a:blip r:embed="rId2"/>
          <a:stretch>
            <a:fillRect/>
          </a:stretch>
        </p:blipFill>
        <p:spPr>
          <a:xfrm>
            <a:off x="727654" y="1328792"/>
            <a:ext cx="5367165" cy="4213223"/>
          </a:xfrm>
          <a:prstGeom prst="rect">
            <a:avLst/>
          </a:prstGeom>
        </p:spPr>
      </p:pic>
      <p:sp>
        <p:nvSpPr>
          <p:cNvPr id="11" name="Rectangle 10">
            <a:extLst>
              <a:ext uri="{FF2B5EF4-FFF2-40B4-BE49-F238E27FC236}">
                <a16:creationId xmlns:a16="http://schemas.microsoft.com/office/drawing/2014/main" id="{143F9A23-3237-4ED6-A1E9-C0E6530E0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3CD46D-4335-4BA4-842A-BF835A99CB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34DA03D-2B75-4781-8A04-61FF07F59AF1}"/>
              </a:ext>
            </a:extLst>
          </p:cNvPr>
          <p:cNvSpPr>
            <a:spLocks noGrp="1"/>
          </p:cNvSpPr>
          <p:nvPr>
            <p:ph type="title"/>
          </p:nvPr>
        </p:nvSpPr>
        <p:spPr>
          <a:xfrm>
            <a:off x="7064082" y="642594"/>
            <a:ext cx="4472921" cy="1371600"/>
          </a:xfrm>
        </p:spPr>
        <p:txBody>
          <a:bodyPr>
            <a:normAutofit/>
          </a:bodyPr>
          <a:lstStyle/>
          <a:p>
            <a:r>
              <a:rPr lang="pl-PL">
                <a:latin typeface="Arial"/>
                <a:cs typeface="Arial"/>
              </a:rPr>
              <a:t>Szyfrowanie danych bez naszej wiedzy</a:t>
            </a:r>
          </a:p>
        </p:txBody>
      </p:sp>
      <p:sp>
        <p:nvSpPr>
          <p:cNvPr id="3" name="Symbol zastępczy zawartości 2">
            <a:extLst>
              <a:ext uri="{FF2B5EF4-FFF2-40B4-BE49-F238E27FC236}">
                <a16:creationId xmlns:a16="http://schemas.microsoft.com/office/drawing/2014/main" id="{CADF5811-FEB9-4436-AEF3-EE48253FA46C}"/>
              </a:ext>
            </a:extLst>
          </p:cNvPr>
          <p:cNvSpPr>
            <a:spLocks noGrp="1"/>
          </p:cNvSpPr>
          <p:nvPr>
            <p:ph idx="1"/>
          </p:nvPr>
        </p:nvSpPr>
        <p:spPr>
          <a:xfrm>
            <a:off x="7064082" y="2103120"/>
            <a:ext cx="4472922" cy="3931920"/>
          </a:xfrm>
        </p:spPr>
        <p:txBody>
          <a:bodyPr vert="horz" lIns="91440" tIns="45720" rIns="91440" bIns="45720" rtlCol="0" anchor="t">
            <a:normAutofit lnSpcReduction="10000"/>
          </a:bodyPr>
          <a:lstStyle/>
          <a:p>
            <a:r>
              <a:rPr lang="pl-PL" sz="1600">
                <a:latin typeface="Arial"/>
                <a:ea typeface="+mn-lt"/>
                <a:cs typeface="+mn-lt"/>
              </a:rPr>
              <a:t>Nie chodzi tu o nieumiejętne zablokowanie dostępu do danych na naszym dysku, ale celowe i obliczone na zysk działanie szkodników określanych mianem </a:t>
            </a:r>
            <a:r>
              <a:rPr lang="pl-PL" sz="1600" err="1">
                <a:latin typeface="Arial"/>
                <a:ea typeface="+mn-lt"/>
                <a:cs typeface="+mn-lt"/>
              </a:rPr>
              <a:t>Cryptolocker</a:t>
            </a:r>
            <a:r>
              <a:rPr lang="pl-PL" sz="1600">
                <a:latin typeface="Arial"/>
                <a:ea typeface="+mn-lt"/>
                <a:cs typeface="+mn-lt"/>
              </a:rPr>
              <a:t>. Gdy trafią na komputer, szyfrują przechowywane na nim dane, od właściciela żądając jednocześnie okupu. Po jego wpłaceniu, najczęściej w </a:t>
            </a:r>
            <a:r>
              <a:rPr lang="pl-PL" sz="1600" err="1">
                <a:latin typeface="Arial"/>
                <a:ea typeface="+mn-lt"/>
                <a:cs typeface="+mn-lt"/>
              </a:rPr>
              <a:t>bitcoinach</a:t>
            </a:r>
            <a:r>
              <a:rPr lang="pl-PL" sz="1600">
                <a:latin typeface="Arial"/>
                <a:ea typeface="+mn-lt"/>
                <a:cs typeface="+mn-lt"/>
              </a:rPr>
              <a:t>, które zapewniają anonimowość odbiorcy wpłaty, jest szansa na otrzymanie klucza deszyfrującego. Jednak tylko szansa, gdyż wpłata, dokonana nawet przed upływem wyznaczonego okresu, nie gwarantuje odblokowania danych</a:t>
            </a:r>
            <a:r>
              <a:rPr lang="pl-PL">
                <a:ea typeface="+mn-lt"/>
                <a:cs typeface="+mn-lt"/>
              </a:rPr>
              <a:t>.</a:t>
            </a:r>
            <a:endParaRPr lang="pl-PL"/>
          </a:p>
        </p:txBody>
      </p:sp>
    </p:spTree>
    <p:extLst>
      <p:ext uri="{BB962C8B-B14F-4D97-AF65-F5344CB8AC3E}">
        <p14:creationId xmlns:p14="http://schemas.microsoft.com/office/powerpoint/2010/main" val="2843971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7227495A-3479-4A34-847B-6B1888840B3E}"/>
              </a:ext>
            </a:extLst>
          </p:cNvPr>
          <p:cNvPicPr>
            <a:picLocks noChangeAspect="1"/>
          </p:cNvPicPr>
          <p:nvPr/>
        </p:nvPicPr>
        <p:blipFill rotWithShape="1">
          <a:blip r:embed="rId2"/>
          <a:srcRect l="5291" r="1495"/>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8EFBFEC-71D9-4313-A58D-6E08B0B26757}"/>
              </a:ext>
            </a:extLst>
          </p:cNvPr>
          <p:cNvSpPr>
            <a:spLocks noGrp="1"/>
          </p:cNvSpPr>
          <p:nvPr>
            <p:ph type="title"/>
          </p:nvPr>
        </p:nvSpPr>
        <p:spPr>
          <a:xfrm>
            <a:off x="7064082" y="642594"/>
            <a:ext cx="4472921" cy="1371600"/>
          </a:xfrm>
        </p:spPr>
        <p:txBody>
          <a:bodyPr>
            <a:normAutofit/>
          </a:bodyPr>
          <a:lstStyle/>
          <a:p>
            <a:r>
              <a:rPr lang="pl-PL" sz="3700">
                <a:latin typeface="Arial"/>
                <a:cs typeface="Arial"/>
              </a:rPr>
              <a:t>Wykradanie danych osobowych</a:t>
            </a:r>
          </a:p>
        </p:txBody>
      </p:sp>
      <p:sp>
        <p:nvSpPr>
          <p:cNvPr id="3" name="Symbol zastępczy zawartości 2">
            <a:extLst>
              <a:ext uri="{FF2B5EF4-FFF2-40B4-BE49-F238E27FC236}">
                <a16:creationId xmlns:a16="http://schemas.microsoft.com/office/drawing/2014/main" id="{F42A6DB1-AEFE-4B7B-B5EC-4881F37BDFA7}"/>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800">
                <a:latin typeface="Arial"/>
                <a:ea typeface="+mn-lt"/>
                <a:cs typeface="+mn-lt"/>
              </a:rPr>
              <a:t>Informacje o nazwie użytkownika, haśle dostępowym do serwisu sieciowego, a także powiązanych z tymi danymi, numerem konta czy adresem zamieszkania, od strony dostawcy usług przechowywane są teoretycznie w maksymalnie zabezpieczonej formie. Jednakże coraz częściej dochodzi do przejęcia takich baz danych przez cyberprzestępców.</a:t>
            </a:r>
            <a:endParaRPr lang="pl-PL" sz="1800">
              <a:latin typeface="Arial"/>
            </a:endParaRPr>
          </a:p>
        </p:txBody>
      </p:sp>
    </p:spTree>
    <p:extLst>
      <p:ext uri="{BB962C8B-B14F-4D97-AF65-F5344CB8AC3E}">
        <p14:creationId xmlns:p14="http://schemas.microsoft.com/office/powerpoint/2010/main" val="2971269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Obraz 4">
            <a:extLst>
              <a:ext uri="{FF2B5EF4-FFF2-40B4-BE49-F238E27FC236}">
                <a16:creationId xmlns:a16="http://schemas.microsoft.com/office/drawing/2014/main" id="{628138F1-ADFF-47B4-A869-C3759BFB8859}"/>
              </a:ext>
            </a:extLst>
          </p:cNvPr>
          <p:cNvPicPr>
            <a:picLocks noChangeAspect="1"/>
          </p:cNvPicPr>
          <p:nvPr/>
        </p:nvPicPr>
        <p:blipFill rotWithShape="1">
          <a:blip r:embed="rId2"/>
          <a:srcRect l="17359" r="25616" b="-1"/>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778EFEE-6AA6-424D-BF2F-59A2622CC502}"/>
              </a:ext>
            </a:extLst>
          </p:cNvPr>
          <p:cNvSpPr>
            <a:spLocks noGrp="1"/>
          </p:cNvSpPr>
          <p:nvPr>
            <p:ph type="title"/>
          </p:nvPr>
        </p:nvSpPr>
        <p:spPr>
          <a:xfrm>
            <a:off x="6846137" y="727626"/>
            <a:ext cx="4602152" cy="1718225"/>
          </a:xfrm>
        </p:spPr>
        <p:txBody>
          <a:bodyPr>
            <a:normAutofit/>
          </a:bodyPr>
          <a:lstStyle/>
          <a:p>
            <a:r>
              <a:rPr lang="pl-PL">
                <a:latin typeface="Arial"/>
                <a:cs typeface="Arial"/>
              </a:rPr>
              <a:t>Skrócone adresy</a:t>
            </a:r>
          </a:p>
        </p:txBody>
      </p:sp>
      <p:sp>
        <p:nvSpPr>
          <p:cNvPr id="3" name="Symbol zastępczy zawartości 2">
            <a:extLst>
              <a:ext uri="{FF2B5EF4-FFF2-40B4-BE49-F238E27FC236}">
                <a16:creationId xmlns:a16="http://schemas.microsoft.com/office/drawing/2014/main" id="{B35A58AE-515F-419B-9C08-8683EEC94C9A}"/>
              </a:ext>
            </a:extLst>
          </p:cNvPr>
          <p:cNvSpPr>
            <a:spLocks noGrp="1"/>
          </p:cNvSpPr>
          <p:nvPr>
            <p:ph idx="1"/>
          </p:nvPr>
        </p:nvSpPr>
        <p:spPr>
          <a:xfrm>
            <a:off x="6846137" y="2538919"/>
            <a:ext cx="4602152" cy="3557805"/>
          </a:xfrm>
        </p:spPr>
        <p:txBody>
          <a:bodyPr vert="horz" lIns="91440" tIns="45720" rIns="91440" bIns="45720" rtlCol="0" anchor="t">
            <a:noAutofit/>
          </a:bodyPr>
          <a:lstStyle/>
          <a:p>
            <a:r>
              <a:rPr lang="pl-PL" sz="1900">
                <a:latin typeface="Arial"/>
                <a:ea typeface="+mn-lt"/>
                <a:cs typeface="+mn-lt"/>
              </a:rPr>
              <a:t>Kolejna forma ułatwienia życia w bogatym w treści </a:t>
            </a:r>
            <a:r>
              <a:rPr lang="pl-PL" sz="1900" err="1">
                <a:latin typeface="Arial"/>
                <a:ea typeface="+mn-lt"/>
                <a:cs typeface="+mn-lt"/>
              </a:rPr>
              <a:t>internecie</a:t>
            </a:r>
            <a:r>
              <a:rPr lang="pl-PL" sz="1900">
                <a:latin typeface="Arial"/>
                <a:ea typeface="+mn-lt"/>
                <a:cs typeface="+mn-lt"/>
              </a:rPr>
              <a:t>, którą chętnie wykorzystują przestępcy. Adresy stanowiące skróconą alternatywę dla długich oryginalnych adresów, są łatwiejsze do zapamiętania, zajmują mniej miejsca w korespondencji. Zarazem jednak nie wskazują jednoznacznie, dokąd prowadzą, a często kierują do szkodliwej witryny.</a:t>
            </a:r>
            <a:endParaRPr lang="pl-PL" sz="1900">
              <a:latin typeface="Arial"/>
            </a:endParaRPr>
          </a:p>
        </p:txBody>
      </p:sp>
    </p:spTree>
    <p:extLst>
      <p:ext uri="{BB962C8B-B14F-4D97-AF65-F5344CB8AC3E}">
        <p14:creationId xmlns:p14="http://schemas.microsoft.com/office/powerpoint/2010/main" val="3744549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01429063-9500-49EE-91BE-0CC27A687CFD}"/>
              </a:ext>
            </a:extLst>
          </p:cNvPr>
          <p:cNvPicPr>
            <a:picLocks noChangeAspect="1"/>
          </p:cNvPicPr>
          <p:nvPr/>
        </p:nvPicPr>
        <p:blipFill rotWithShape="1">
          <a:blip r:embed="rId2"/>
          <a:srcRect l="31150" r="5463" b="-1"/>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7BE1F0F-0A0A-47F0-9C5F-03BFFEE95067}"/>
              </a:ext>
            </a:extLst>
          </p:cNvPr>
          <p:cNvSpPr>
            <a:spLocks noGrp="1"/>
          </p:cNvSpPr>
          <p:nvPr>
            <p:ph type="title"/>
          </p:nvPr>
        </p:nvSpPr>
        <p:spPr>
          <a:xfrm>
            <a:off x="7064082" y="642594"/>
            <a:ext cx="4472921" cy="1371600"/>
          </a:xfrm>
        </p:spPr>
        <p:txBody>
          <a:bodyPr>
            <a:normAutofit/>
          </a:bodyPr>
          <a:lstStyle/>
          <a:p>
            <a:r>
              <a:rPr lang="pl-PL" sz="4000">
                <a:latin typeface="Arial"/>
                <a:cs typeface="Arial"/>
              </a:rPr>
              <a:t>Otwarte sieci WI-FI</a:t>
            </a:r>
          </a:p>
        </p:txBody>
      </p:sp>
      <p:sp>
        <p:nvSpPr>
          <p:cNvPr id="3" name="Symbol zastępczy zawartości 2">
            <a:extLst>
              <a:ext uri="{FF2B5EF4-FFF2-40B4-BE49-F238E27FC236}">
                <a16:creationId xmlns:a16="http://schemas.microsoft.com/office/drawing/2014/main" id="{C9EA706B-A866-4A13-9D92-58E232382198}"/>
              </a:ext>
            </a:extLst>
          </p:cNvPr>
          <p:cNvSpPr>
            <a:spLocks noGrp="1"/>
          </p:cNvSpPr>
          <p:nvPr>
            <p:ph idx="1"/>
          </p:nvPr>
        </p:nvSpPr>
        <p:spPr>
          <a:xfrm>
            <a:off x="7078459" y="1873082"/>
            <a:ext cx="4472922" cy="3931920"/>
          </a:xfrm>
        </p:spPr>
        <p:txBody>
          <a:bodyPr vert="horz" lIns="91440" tIns="45720" rIns="91440" bIns="45720" rtlCol="0" anchor="t">
            <a:noAutofit/>
          </a:bodyPr>
          <a:lstStyle/>
          <a:p>
            <a:r>
              <a:rPr lang="pl-PL" sz="1550">
                <a:ea typeface="+mn-lt"/>
                <a:cs typeface="+mn-lt"/>
              </a:rPr>
              <a:t>Niebezpieczne są na dwa sposoby. W pierwszym przypadku dotyczy to konfigurowanych przez nas domowych sieci, które nie są w żaden sposób zabezpieczone i dają dostęp niepowołanym osobom nie tylko do </a:t>
            </a:r>
            <a:r>
              <a:rPr lang="pl-PL" sz="1550" err="1">
                <a:ea typeface="+mn-lt"/>
                <a:cs typeface="+mn-lt"/>
              </a:rPr>
              <a:t>internetu</a:t>
            </a:r>
            <a:r>
              <a:rPr lang="pl-PL" sz="1550">
                <a:ea typeface="+mn-lt"/>
                <a:cs typeface="+mn-lt"/>
              </a:rPr>
              <a:t>, ale także do naszych danych. Drugi scenariusz to korzystanie przez nas z otwartych sieci Wi-Fi, o których kompletnie nic nie wiemy. Choć tworzenie takich sieci ma służyć ułatwieniu dostępu do </a:t>
            </a:r>
            <a:r>
              <a:rPr lang="pl-PL" sz="1550" err="1">
                <a:ea typeface="+mn-lt"/>
                <a:cs typeface="+mn-lt"/>
              </a:rPr>
              <a:t>internetu</a:t>
            </a:r>
            <a:r>
              <a:rPr lang="pl-PL" sz="1550">
                <a:ea typeface="+mn-lt"/>
                <a:cs typeface="+mn-lt"/>
              </a:rPr>
              <a:t>, często taka droga na skróty może być opłakana w skutkach, gdyż kompletnie nie wiemy, kto kontroluje przepływ danych przez taki punkt dostępowy.</a:t>
            </a:r>
            <a:endParaRPr lang="pl-PL" sz="1550"/>
          </a:p>
        </p:txBody>
      </p:sp>
    </p:spTree>
    <p:extLst>
      <p:ext uri="{BB962C8B-B14F-4D97-AF65-F5344CB8AC3E}">
        <p14:creationId xmlns:p14="http://schemas.microsoft.com/office/powerpoint/2010/main" val="386459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wewnątrz&#10;&#10;Opis wygenerowany automatycznie">
            <a:extLst>
              <a:ext uri="{FF2B5EF4-FFF2-40B4-BE49-F238E27FC236}">
                <a16:creationId xmlns:a16="http://schemas.microsoft.com/office/drawing/2014/main" id="{ECC0B440-A6BC-4269-A5AB-86E40EBAE54D}"/>
              </a:ext>
            </a:extLst>
          </p:cNvPr>
          <p:cNvPicPr>
            <a:picLocks noChangeAspect="1"/>
          </p:cNvPicPr>
          <p:nvPr/>
        </p:nvPicPr>
        <p:blipFill rotWithShape="1">
          <a:blip r:embed="rId2"/>
          <a:srcRect l="23571" r="6518"/>
          <a:stretch/>
        </p:blipFill>
        <p:spPr>
          <a:xfrm>
            <a:off x="230058" y="57519"/>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023FAC7-D9BD-47EF-BB84-37033B52ADF5}"/>
              </a:ext>
            </a:extLst>
          </p:cNvPr>
          <p:cNvSpPr>
            <a:spLocks noGrp="1"/>
          </p:cNvSpPr>
          <p:nvPr>
            <p:ph type="title"/>
          </p:nvPr>
        </p:nvSpPr>
        <p:spPr>
          <a:xfrm>
            <a:off x="7064082" y="642594"/>
            <a:ext cx="4472921" cy="1371600"/>
          </a:xfrm>
        </p:spPr>
        <p:txBody>
          <a:bodyPr>
            <a:normAutofit/>
          </a:bodyPr>
          <a:lstStyle/>
          <a:p>
            <a:r>
              <a:rPr lang="pl-PL" sz="4000">
                <a:latin typeface="Arial"/>
                <a:cs typeface="Arial"/>
              </a:rPr>
              <a:t>Ataki ukierunkowane</a:t>
            </a:r>
          </a:p>
          <a:p>
            <a:endParaRPr lang="pl-PL" sz="4000"/>
          </a:p>
        </p:txBody>
      </p:sp>
      <p:sp>
        <p:nvSpPr>
          <p:cNvPr id="3" name="Symbol zastępczy zawartości 2">
            <a:extLst>
              <a:ext uri="{FF2B5EF4-FFF2-40B4-BE49-F238E27FC236}">
                <a16:creationId xmlns:a16="http://schemas.microsoft.com/office/drawing/2014/main" id="{C271AA37-1D43-44A7-AB4E-9F28BC21C77D}"/>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650">
                <a:latin typeface="Arial"/>
                <a:ea typeface="+mn-lt"/>
                <a:cs typeface="+mn-lt"/>
              </a:rPr>
              <a:t>Jest to ogólne określenie ataku, który wykorzystuje ludzkie przyzwyczajenia i podatność na błędy w pozornie trywialnych sytuacjach. </a:t>
            </a:r>
            <a:r>
              <a:rPr lang="pl-PL" sz="1650" err="1">
                <a:latin typeface="Arial"/>
                <a:ea typeface="+mn-lt"/>
                <a:cs typeface="+mn-lt"/>
              </a:rPr>
              <a:t>Cybeprzestępcy</a:t>
            </a:r>
            <a:r>
              <a:rPr lang="pl-PL" sz="1650">
                <a:latin typeface="Arial"/>
                <a:ea typeface="+mn-lt"/>
                <a:cs typeface="+mn-lt"/>
              </a:rPr>
              <a:t> mogą tak spreparować szkodniki komputerowe, by zmaksymalizować szanse ich uruchomienia. Istotna w tym przypadku jest bardziej znajomość atakowanego i socjotechnika niż wyrafinowanie zastosowanego oprogramowania.</a:t>
            </a:r>
            <a:endParaRPr lang="pl-PL" sz="1650">
              <a:latin typeface="Arial"/>
            </a:endParaRPr>
          </a:p>
        </p:txBody>
      </p:sp>
    </p:spTree>
    <p:extLst>
      <p:ext uri="{BB962C8B-B14F-4D97-AF65-F5344CB8AC3E}">
        <p14:creationId xmlns:p14="http://schemas.microsoft.com/office/powerpoint/2010/main" val="2971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Obraz 4" descr="Obraz zawierający tekst, computer, komputer&#10;&#10;Opis wygenerowany automatycznie">
            <a:extLst>
              <a:ext uri="{FF2B5EF4-FFF2-40B4-BE49-F238E27FC236}">
                <a16:creationId xmlns:a16="http://schemas.microsoft.com/office/drawing/2014/main" id="{F15A839E-EAF2-45BE-92B7-350AD72B9C69}"/>
              </a:ext>
            </a:extLst>
          </p:cNvPr>
          <p:cNvPicPr>
            <a:picLocks noChangeAspect="1"/>
          </p:cNvPicPr>
          <p:nvPr/>
        </p:nvPicPr>
        <p:blipFill rotWithShape="1">
          <a:blip r:embed="rId2"/>
          <a:srcRect l="14329" r="24770"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29D0D8B-9814-4C69-A96A-9316E787AA51}"/>
              </a:ext>
            </a:extLst>
          </p:cNvPr>
          <p:cNvSpPr>
            <a:spLocks noGrp="1"/>
          </p:cNvSpPr>
          <p:nvPr>
            <p:ph type="title"/>
          </p:nvPr>
        </p:nvSpPr>
        <p:spPr>
          <a:xfrm>
            <a:off x="6846137" y="727626"/>
            <a:ext cx="4602152" cy="1718225"/>
          </a:xfrm>
        </p:spPr>
        <p:txBody>
          <a:bodyPr>
            <a:normAutofit/>
          </a:bodyPr>
          <a:lstStyle/>
          <a:p>
            <a:r>
              <a:rPr lang="pl-PL">
                <a:latin typeface="Arial"/>
                <a:cs typeface="Arial"/>
              </a:rPr>
              <a:t>Niezaktualizowane oprogramowanie</a:t>
            </a:r>
          </a:p>
          <a:p>
            <a:endParaRPr lang="pl-PL"/>
          </a:p>
        </p:txBody>
      </p:sp>
      <p:sp>
        <p:nvSpPr>
          <p:cNvPr id="3" name="Symbol zastępczy zawartości 2">
            <a:extLst>
              <a:ext uri="{FF2B5EF4-FFF2-40B4-BE49-F238E27FC236}">
                <a16:creationId xmlns:a16="http://schemas.microsoft.com/office/drawing/2014/main" id="{A633584A-F8C2-4CB7-9F60-90B88D619A9A}"/>
              </a:ext>
            </a:extLst>
          </p:cNvPr>
          <p:cNvSpPr>
            <a:spLocks noGrp="1"/>
          </p:cNvSpPr>
          <p:nvPr>
            <p:ph idx="1"/>
          </p:nvPr>
        </p:nvSpPr>
        <p:spPr>
          <a:xfrm>
            <a:off x="6846137" y="2538919"/>
            <a:ext cx="4602152" cy="3557805"/>
          </a:xfrm>
        </p:spPr>
        <p:txBody>
          <a:bodyPr vert="horz" lIns="91440" tIns="45720" rIns="91440" bIns="45720" rtlCol="0" anchor="t">
            <a:normAutofit/>
          </a:bodyPr>
          <a:lstStyle/>
          <a:p>
            <a:r>
              <a:rPr lang="pl-PL" sz="1600">
                <a:latin typeface="Arial"/>
                <a:ea typeface="+mn-lt"/>
                <a:cs typeface="+mn-lt"/>
              </a:rPr>
              <a:t>Wysoki stopień skomplikowania oprogramowania instalowanego na komputerach i innych urządzeniach sprawia, że łatwiej o zaistnienie słabych punktów, czyli dziur. Jeśli nie zostaną one usunięte, na przykład poprzez aktualizację lub nową wersję programu, mogą być wykorzystane przez cyberprzestępców. Dotyczy to nie tylko systemu operacyjnego, ale również wszelkich aplikacji użytkowych, a przede wszystkim pakietów zabezpieczających.</a:t>
            </a:r>
            <a:endParaRPr lang="pl-PL" sz="1600">
              <a:latin typeface="Arial"/>
            </a:endParaRPr>
          </a:p>
        </p:txBody>
      </p:sp>
    </p:spTree>
    <p:extLst>
      <p:ext uri="{BB962C8B-B14F-4D97-AF65-F5344CB8AC3E}">
        <p14:creationId xmlns:p14="http://schemas.microsoft.com/office/powerpoint/2010/main" val="27757617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az 10" descr="Obraz zawierający tekst, urządzenie, wskaźnik, pomiar&#10;&#10;Opis wygenerowany automatycznie">
            <a:extLst>
              <a:ext uri="{FF2B5EF4-FFF2-40B4-BE49-F238E27FC236}">
                <a16:creationId xmlns:a16="http://schemas.microsoft.com/office/drawing/2014/main" id="{78F6C34E-540F-412E-ACF3-406E36950119}"/>
              </a:ext>
            </a:extLst>
          </p:cNvPr>
          <p:cNvPicPr>
            <a:picLocks noChangeAspect="1"/>
          </p:cNvPicPr>
          <p:nvPr/>
        </p:nvPicPr>
        <p:blipFill rotWithShape="1">
          <a:blip r:embed="rId2"/>
          <a:srcRect l="12906" r="38389" b="-1"/>
          <a:stretch/>
        </p:blipFill>
        <p:spPr>
          <a:xfrm>
            <a:off x="20" y="10"/>
            <a:ext cx="6392647" cy="6857990"/>
          </a:xfrm>
          <a:prstGeom prst="rect">
            <a:avLst/>
          </a:prstGeom>
        </p:spPr>
      </p:pic>
      <p:sp>
        <p:nvSpPr>
          <p:cNvPr id="35" name="Rectangle 34">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A113DFC-2D7D-405D-ACC3-E18DB24CFA99}"/>
              </a:ext>
            </a:extLst>
          </p:cNvPr>
          <p:cNvSpPr>
            <a:spLocks noGrp="1"/>
          </p:cNvSpPr>
          <p:nvPr>
            <p:ph type="title"/>
          </p:nvPr>
        </p:nvSpPr>
        <p:spPr>
          <a:xfrm>
            <a:off x="7064082" y="642594"/>
            <a:ext cx="4472921" cy="1371600"/>
          </a:xfrm>
        </p:spPr>
        <p:txBody>
          <a:bodyPr>
            <a:normAutofit/>
          </a:bodyPr>
          <a:lstStyle/>
          <a:p>
            <a:r>
              <a:rPr lang="pl-PL" sz="4000">
                <a:latin typeface="Arial"/>
                <a:cs typeface="Arial"/>
              </a:rPr>
              <a:t>Literówki w adresach WWW</a:t>
            </a:r>
          </a:p>
          <a:p>
            <a:endParaRPr lang="pl-PL" sz="4000"/>
          </a:p>
        </p:txBody>
      </p:sp>
      <p:sp>
        <p:nvSpPr>
          <p:cNvPr id="6" name="Symbol zastępczy zawartości 5">
            <a:extLst>
              <a:ext uri="{FF2B5EF4-FFF2-40B4-BE49-F238E27FC236}">
                <a16:creationId xmlns:a16="http://schemas.microsoft.com/office/drawing/2014/main" id="{57F7F948-0E64-4EB4-A5AA-5B80C1EC4CAB}"/>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600">
                <a:latin typeface="Arial"/>
                <a:ea typeface="+mn-lt"/>
                <a:cs typeface="+mn-lt"/>
              </a:rPr>
              <a:t>Wpisując szybko adres strony na klawiaturze nietrudno o pomyłkę, przestawienie liter lub zapomnienie o wpisaniu danego znaku. I choć szanujący się operatorzy witryn sieciowych dbają o rejestrację podobnie brzmiących adresów, nie jest to regułą. Zresztą liczba alternatyw jest tak duża, że trudno przewidzieć jak pomyli się internauta. Otworzenie witryny o podobnie brzmiącej nazwie czasem prowadzi do nic nieznaczącej strony z reklamami, ale czasem może kompletnie zablokować komputer.</a:t>
            </a:r>
            <a:endParaRPr lang="pl-PL" sz="1600">
              <a:latin typeface="Arial"/>
              <a:cs typeface="Arial"/>
            </a:endParaRPr>
          </a:p>
        </p:txBody>
      </p:sp>
    </p:spTree>
    <p:extLst>
      <p:ext uri="{BB962C8B-B14F-4D97-AF65-F5344CB8AC3E}">
        <p14:creationId xmlns:p14="http://schemas.microsoft.com/office/powerpoint/2010/main" val="732316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Obraz 4" descr="Obraz zawierający tekst&#10;&#10;Opis wygenerowany automatycznie">
            <a:extLst>
              <a:ext uri="{FF2B5EF4-FFF2-40B4-BE49-F238E27FC236}">
                <a16:creationId xmlns:a16="http://schemas.microsoft.com/office/drawing/2014/main" id="{B9111B41-A947-430F-87DE-41D5EFFF1896}"/>
              </a:ext>
            </a:extLst>
          </p:cNvPr>
          <p:cNvPicPr>
            <a:picLocks noChangeAspect="1"/>
          </p:cNvPicPr>
          <p:nvPr/>
        </p:nvPicPr>
        <p:blipFill rotWithShape="1">
          <a:blip r:embed="rId2"/>
          <a:srcRect l="18828" r="20271" b="2"/>
          <a:stretch/>
        </p:blipFill>
        <p:spPr>
          <a:xfrm>
            <a:off x="424928" y="419292"/>
            <a:ext cx="5522976" cy="6053328"/>
          </a:xfrm>
          <a:prstGeom prst="rect">
            <a:avLst/>
          </a:prstGeom>
        </p:spPr>
      </p:pic>
      <p:sp>
        <p:nvSpPr>
          <p:cNvPr id="21"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EA18E4D-8BC3-4D5F-BFAA-E22CFC22E8BA}"/>
              </a:ext>
            </a:extLst>
          </p:cNvPr>
          <p:cNvSpPr>
            <a:spLocks noGrp="1"/>
          </p:cNvSpPr>
          <p:nvPr>
            <p:ph type="title"/>
          </p:nvPr>
        </p:nvSpPr>
        <p:spPr>
          <a:xfrm>
            <a:off x="6846137" y="727626"/>
            <a:ext cx="4602152" cy="1718225"/>
          </a:xfrm>
        </p:spPr>
        <p:txBody>
          <a:bodyPr>
            <a:normAutofit/>
          </a:bodyPr>
          <a:lstStyle/>
          <a:p>
            <a:r>
              <a:rPr lang="pl-PL"/>
              <a:t>Wirusy komputerowe</a:t>
            </a:r>
          </a:p>
        </p:txBody>
      </p:sp>
      <p:sp>
        <p:nvSpPr>
          <p:cNvPr id="3" name="Symbol zastępczy zawartości 2">
            <a:extLst>
              <a:ext uri="{FF2B5EF4-FFF2-40B4-BE49-F238E27FC236}">
                <a16:creationId xmlns:a16="http://schemas.microsoft.com/office/drawing/2014/main" id="{9CDD5805-9F2D-44FE-BE0F-827124B05C16}"/>
              </a:ext>
            </a:extLst>
          </p:cNvPr>
          <p:cNvSpPr>
            <a:spLocks noGrp="1"/>
          </p:cNvSpPr>
          <p:nvPr>
            <p:ph idx="1"/>
          </p:nvPr>
        </p:nvSpPr>
        <p:spPr>
          <a:xfrm>
            <a:off x="6846137" y="2538919"/>
            <a:ext cx="4602152" cy="3557805"/>
          </a:xfrm>
        </p:spPr>
        <p:txBody>
          <a:bodyPr vert="horz" lIns="91440" tIns="45720" rIns="91440" bIns="45720" rtlCol="0" anchor="t">
            <a:normAutofit/>
          </a:bodyPr>
          <a:lstStyle/>
          <a:p>
            <a:r>
              <a:rPr lang="pl-PL" sz="2000" b="1">
                <a:latin typeface="Arial"/>
                <a:ea typeface="+mn-lt"/>
                <a:cs typeface="+mn-lt"/>
              </a:rPr>
              <a:t>Wirus komputerowy</a:t>
            </a:r>
            <a:r>
              <a:rPr lang="pl-PL" sz="2000">
                <a:latin typeface="Arial"/>
                <a:ea typeface="+mn-lt"/>
                <a:cs typeface="+mn-lt"/>
              </a:rPr>
              <a:t> to aplikacja, która może się kopiować, dołączając swój kod do innych plików w systemie. Jego misją jest rozprzestrzenianie się z pliku na plik i z komputera na komputer, powodując głównie szkody i zagrażając integralności zainfekowanego komputera.</a:t>
            </a:r>
            <a:endParaRPr lang="pl-PL" sz="2000">
              <a:latin typeface="Arial"/>
            </a:endParaRPr>
          </a:p>
        </p:txBody>
      </p:sp>
    </p:spTree>
    <p:extLst>
      <p:ext uri="{BB962C8B-B14F-4D97-AF65-F5344CB8AC3E}">
        <p14:creationId xmlns:p14="http://schemas.microsoft.com/office/powerpoint/2010/main" val="3072796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a, zewnętrzne, tłum&#10;&#10;Opis wygenerowany automatycznie">
            <a:extLst>
              <a:ext uri="{FF2B5EF4-FFF2-40B4-BE49-F238E27FC236}">
                <a16:creationId xmlns:a16="http://schemas.microsoft.com/office/drawing/2014/main" id="{2C84A9DA-D465-477C-A451-F02D6C9A8DC8}"/>
              </a:ext>
            </a:extLst>
          </p:cNvPr>
          <p:cNvPicPr>
            <a:picLocks noChangeAspect="1"/>
          </p:cNvPicPr>
          <p:nvPr/>
        </p:nvPicPr>
        <p:blipFill rotWithShape="1">
          <a:blip r:embed="rId2"/>
          <a:srcRect l="21004" r="6756" b="2"/>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2F957FA-6E00-4DAD-94F8-021C0CDB93B0}"/>
              </a:ext>
            </a:extLst>
          </p:cNvPr>
          <p:cNvSpPr>
            <a:spLocks noGrp="1"/>
          </p:cNvSpPr>
          <p:nvPr>
            <p:ph type="title"/>
          </p:nvPr>
        </p:nvSpPr>
        <p:spPr>
          <a:xfrm>
            <a:off x="7064082" y="642594"/>
            <a:ext cx="4472921" cy="1371600"/>
          </a:xfrm>
        </p:spPr>
        <p:txBody>
          <a:bodyPr>
            <a:normAutofit/>
          </a:bodyPr>
          <a:lstStyle/>
          <a:p>
            <a:r>
              <a:rPr lang="pl-PL" sz="4000">
                <a:latin typeface="Arial"/>
                <a:cs typeface="Arial"/>
              </a:rPr>
              <a:t>Pedofilia</a:t>
            </a:r>
          </a:p>
        </p:txBody>
      </p:sp>
      <p:sp>
        <p:nvSpPr>
          <p:cNvPr id="3" name="Symbol zastępczy zawartości 2">
            <a:extLst>
              <a:ext uri="{FF2B5EF4-FFF2-40B4-BE49-F238E27FC236}">
                <a16:creationId xmlns:a16="http://schemas.microsoft.com/office/drawing/2014/main" id="{D0A196B6-E0C0-47EB-AFA8-D59E5C031D23}"/>
              </a:ext>
            </a:extLst>
          </p:cNvPr>
          <p:cNvSpPr>
            <a:spLocks noGrp="1"/>
          </p:cNvSpPr>
          <p:nvPr>
            <p:ph idx="1"/>
          </p:nvPr>
        </p:nvSpPr>
        <p:spPr>
          <a:xfrm>
            <a:off x="7064082" y="2103120"/>
            <a:ext cx="4472922" cy="3931920"/>
          </a:xfrm>
        </p:spPr>
        <p:txBody>
          <a:bodyPr vert="horz" lIns="91440" tIns="45720" rIns="91440" bIns="45720" rtlCol="0" anchor="t">
            <a:normAutofit/>
          </a:bodyPr>
          <a:lstStyle/>
          <a:p>
            <a:pPr>
              <a:buClr>
                <a:srgbClr val="262626"/>
              </a:buClr>
            </a:pPr>
            <a:r>
              <a:rPr lang="pl-PL" sz="1650">
                <a:latin typeface="Arial"/>
                <a:ea typeface="+mn-lt"/>
                <a:cs typeface="+mn-lt"/>
              </a:rPr>
              <a:t>Zaburzenie seksualne, które dzięki powszechności </a:t>
            </a:r>
            <a:r>
              <a:rPr lang="pl-PL" sz="1650" err="1">
                <a:latin typeface="Arial"/>
                <a:ea typeface="+mn-lt"/>
                <a:cs typeface="+mn-lt"/>
              </a:rPr>
              <a:t>internetu</a:t>
            </a:r>
            <a:r>
              <a:rPr lang="pl-PL" sz="1650">
                <a:latin typeface="Arial"/>
                <a:ea typeface="+mn-lt"/>
                <a:cs typeface="+mn-lt"/>
              </a:rPr>
              <a:t> stało się wielokrotnie silniejszym zagrożeniem niż przed epoką </a:t>
            </a:r>
            <a:r>
              <a:rPr lang="pl-PL" sz="1650" err="1">
                <a:latin typeface="Arial"/>
                <a:ea typeface="+mn-lt"/>
                <a:cs typeface="+mn-lt"/>
              </a:rPr>
              <a:t>internetu</a:t>
            </a:r>
            <a:r>
              <a:rPr lang="pl-PL" sz="1650">
                <a:latin typeface="Arial"/>
                <a:ea typeface="+mn-lt"/>
                <a:cs typeface="+mn-lt"/>
              </a:rPr>
              <a:t>. Pedofile podejmują działania nawet na powszechnie cenionych stronach i forach. Dzięki anonimowości, jaką daje </a:t>
            </a:r>
            <a:r>
              <a:rPr lang="pl-PL" sz="1650" err="1">
                <a:latin typeface="Arial"/>
                <a:ea typeface="+mn-lt"/>
                <a:cs typeface="+mn-lt"/>
              </a:rPr>
              <a:t>internet</a:t>
            </a:r>
            <a:r>
              <a:rPr lang="pl-PL" sz="1650">
                <a:latin typeface="Arial"/>
                <a:ea typeface="+mn-lt"/>
                <a:cs typeface="+mn-lt"/>
              </a:rPr>
              <a:t> oraz łatwości stworzenia wirtualnej tożsamości, podszywają się oni pod rówieśników lub osoby dla będące dla młodych użytkowników autorytetami.</a:t>
            </a:r>
            <a:endParaRPr lang="pl-PL" sz="1650">
              <a:latin typeface="Arial"/>
            </a:endParaRPr>
          </a:p>
        </p:txBody>
      </p:sp>
    </p:spTree>
    <p:extLst>
      <p:ext uri="{BB962C8B-B14F-4D97-AF65-F5344CB8AC3E}">
        <p14:creationId xmlns:p14="http://schemas.microsoft.com/office/powerpoint/2010/main" val="26666771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a, wewnątrz, mężczyzna&#10;&#10;Opis wygenerowany automatycznie">
            <a:extLst>
              <a:ext uri="{FF2B5EF4-FFF2-40B4-BE49-F238E27FC236}">
                <a16:creationId xmlns:a16="http://schemas.microsoft.com/office/drawing/2014/main" id="{1BE99ED6-6730-4487-AAD8-FAC6C9DD646D}"/>
              </a:ext>
            </a:extLst>
          </p:cNvPr>
          <p:cNvPicPr>
            <a:picLocks noChangeAspect="1"/>
          </p:cNvPicPr>
          <p:nvPr/>
        </p:nvPicPr>
        <p:blipFill rotWithShape="1">
          <a:blip r:embed="rId2"/>
          <a:srcRect l="2980" r="27109"/>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E25700F-8688-4609-A883-E40FE064B682}"/>
              </a:ext>
            </a:extLst>
          </p:cNvPr>
          <p:cNvSpPr>
            <a:spLocks noGrp="1"/>
          </p:cNvSpPr>
          <p:nvPr>
            <p:ph type="title"/>
          </p:nvPr>
        </p:nvSpPr>
        <p:spPr>
          <a:xfrm>
            <a:off x="7064082" y="642594"/>
            <a:ext cx="4472921" cy="1371600"/>
          </a:xfrm>
        </p:spPr>
        <p:txBody>
          <a:bodyPr>
            <a:normAutofit/>
          </a:bodyPr>
          <a:lstStyle/>
          <a:p>
            <a:r>
              <a:rPr lang="pl-PL" sz="3100">
                <a:latin typeface="Arial"/>
                <a:cs typeface="Arial"/>
              </a:rPr>
              <a:t> Nadmierna wiara w odporność na zagrożenia</a:t>
            </a:r>
          </a:p>
          <a:p>
            <a:endParaRPr lang="pl-PL" sz="3100"/>
          </a:p>
        </p:txBody>
      </p:sp>
      <p:sp>
        <p:nvSpPr>
          <p:cNvPr id="3" name="Symbol zastępczy zawartości 2">
            <a:extLst>
              <a:ext uri="{FF2B5EF4-FFF2-40B4-BE49-F238E27FC236}">
                <a16:creationId xmlns:a16="http://schemas.microsoft.com/office/drawing/2014/main" id="{A15F92D2-7A6E-42F6-8DF5-E2875613DA07}"/>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600">
                <a:latin typeface="Arial"/>
                <a:ea typeface="+mn-lt"/>
                <a:cs typeface="+mn-lt"/>
              </a:rPr>
              <a:t>Ostatnie z niebezpieczeństw, jakie na nas czyhają, ma swoje źródło w tkwiącej w niejednym internaucie arogancji. Przekonaniu, że doskonale potrafi on sobie poradzić z każdym zagrożeniem. W praktyce często taki człowiek nie zdaje sobie sprawy z różnorodności technik </a:t>
            </a:r>
            <a:r>
              <a:rPr lang="pl-PL" sz="1600" err="1">
                <a:latin typeface="Arial"/>
                <a:ea typeface="+mn-lt"/>
                <a:cs typeface="+mn-lt"/>
              </a:rPr>
              <a:t>cyberprzestępczych</a:t>
            </a:r>
            <a:r>
              <a:rPr lang="pl-PL" sz="1600">
                <a:latin typeface="Arial"/>
                <a:ea typeface="+mn-lt"/>
                <a:cs typeface="+mn-lt"/>
              </a:rPr>
              <a:t>. Jego wiara we własne umiejętności sprawia, że ignoruje rzeczywiste sygnały o zagrożeniu, przedkładając znaczenie innych mało istotnych.</a:t>
            </a:r>
            <a:endParaRPr lang="pl-PL" sz="1600">
              <a:latin typeface="Arial"/>
            </a:endParaRPr>
          </a:p>
        </p:txBody>
      </p:sp>
    </p:spTree>
    <p:extLst>
      <p:ext uri="{BB962C8B-B14F-4D97-AF65-F5344CB8AC3E}">
        <p14:creationId xmlns:p14="http://schemas.microsoft.com/office/powerpoint/2010/main" val="6712071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6" name="Rectangle 35">
            <a:extLst>
              <a:ext uri="{FF2B5EF4-FFF2-40B4-BE49-F238E27FC236}">
                <a16:creationId xmlns:a16="http://schemas.microsoft.com/office/drawing/2014/main"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8" name="Rectangle 37">
            <a:extLst>
              <a:ext uri="{FF2B5EF4-FFF2-40B4-BE49-F238E27FC236}">
                <a16:creationId xmlns:a16="http://schemas.microsoft.com/office/drawing/2014/main"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1" name="Straight Connector 40">
              <a:extLst>
                <a:ext uri="{FF2B5EF4-FFF2-40B4-BE49-F238E27FC236}">
                  <a16:creationId xmlns:a16="http://schemas.microsoft.com/office/drawing/2014/main"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a:extLst>
              <a:ext uri="{FF2B5EF4-FFF2-40B4-BE49-F238E27FC236}">
                <a16:creationId xmlns:a16="http://schemas.microsoft.com/office/drawing/2014/main" id="{25B64C93-EB0A-4F1A-B7D1-448B0147158B}"/>
              </a:ext>
            </a:extLst>
          </p:cNvPr>
          <p:cNvPicPr>
            <a:picLocks noGrp="1" noChangeAspect="1"/>
          </p:cNvPicPr>
          <p:nvPr>
            <p:ph idx="1"/>
          </p:nvPr>
        </p:nvPicPr>
        <p:blipFill rotWithShape="1">
          <a:blip r:embed="rId2">
            <a:alphaModFix/>
          </a:blip>
          <a:srcRect t="1945" b="1488"/>
          <a:stretch/>
        </p:blipFill>
        <p:spPr>
          <a:xfrm>
            <a:off x="1" y="10"/>
            <a:ext cx="12191999" cy="6857989"/>
          </a:xfrm>
          <a:prstGeom prst="rect">
            <a:avLst/>
          </a:prstGeom>
        </p:spPr>
      </p:pic>
      <p:sp>
        <p:nvSpPr>
          <p:cNvPr id="47" name="Rectangle 46">
            <a:extLst>
              <a:ext uri="{FF2B5EF4-FFF2-40B4-BE49-F238E27FC236}">
                <a16:creationId xmlns:a16="http://schemas.microsoft.com/office/drawing/2014/main" id="{87FD26E4-041F-4EF2-B92D-6034C0F85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3964D0D-5BDF-4E0D-9E26-C0DC3EFA3090}"/>
              </a:ext>
            </a:extLst>
          </p:cNvPr>
          <p:cNvSpPr>
            <a:spLocks noGrp="1"/>
          </p:cNvSpPr>
          <p:nvPr>
            <p:ph type="title"/>
          </p:nvPr>
        </p:nvSpPr>
        <p:spPr>
          <a:xfrm>
            <a:off x="1891907" y="849060"/>
            <a:ext cx="9443357" cy="2753880"/>
          </a:xfrm>
        </p:spPr>
        <p:txBody>
          <a:bodyPr vert="horz" lIns="91440" tIns="45720" rIns="91440" bIns="45720" rtlCol="0" anchor="b">
            <a:normAutofit/>
          </a:bodyPr>
          <a:lstStyle/>
          <a:p>
            <a:pPr algn="ctr">
              <a:lnSpc>
                <a:spcPct val="83000"/>
              </a:lnSpc>
            </a:pPr>
            <a:r>
              <a:rPr lang="en-US" sz="6800" i="1" cap="all" spc="-100" err="1">
                <a:latin typeface="Arial"/>
                <a:cs typeface="Arial"/>
              </a:rPr>
              <a:t>Dziękuje</a:t>
            </a:r>
            <a:r>
              <a:rPr lang="en-US" sz="6800" i="1" cap="all" spc="-100">
                <a:latin typeface="Arial"/>
                <a:cs typeface="Arial"/>
              </a:rPr>
              <a:t> za </a:t>
            </a:r>
            <a:r>
              <a:rPr lang="en-US" sz="6800" i="1" cap="all" spc="-100" err="1">
                <a:latin typeface="Arial"/>
                <a:cs typeface="Arial"/>
              </a:rPr>
              <a:t>uwagę</a:t>
            </a:r>
            <a:endParaRPr lang="en-US" sz="6800" i="1" cap="all" spc="-100">
              <a:latin typeface="Arial"/>
              <a:cs typeface="Arial"/>
            </a:endParaRPr>
          </a:p>
        </p:txBody>
      </p:sp>
    </p:spTree>
    <p:extLst>
      <p:ext uri="{BB962C8B-B14F-4D97-AF65-F5344CB8AC3E}">
        <p14:creationId xmlns:p14="http://schemas.microsoft.com/office/powerpoint/2010/main" val="845762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tekst, majtki&#10;&#10;Opis wygenerowany automatycznie">
            <a:extLst>
              <a:ext uri="{FF2B5EF4-FFF2-40B4-BE49-F238E27FC236}">
                <a16:creationId xmlns:a16="http://schemas.microsoft.com/office/drawing/2014/main" id="{06780E4C-939F-4398-A31E-CECA3A097C18}"/>
              </a:ext>
            </a:extLst>
          </p:cNvPr>
          <p:cNvPicPr>
            <a:picLocks noChangeAspect="1"/>
          </p:cNvPicPr>
          <p:nvPr/>
        </p:nvPicPr>
        <p:blipFill rotWithShape="1">
          <a:blip r:embed="rId2"/>
          <a:srcRect l="19520" r="28047"/>
          <a:stretch/>
        </p:blipFill>
        <p:spPr>
          <a:xfrm>
            <a:off x="20" y="10"/>
            <a:ext cx="6392647" cy="6857990"/>
          </a:xfrm>
          <a:prstGeom prst="rect">
            <a:avLst/>
          </a:prstGeom>
        </p:spPr>
      </p:pic>
      <p:sp>
        <p:nvSpPr>
          <p:cNvPr id="31" name="Rectangle 30">
            <a:extLst>
              <a:ext uri="{FF2B5EF4-FFF2-40B4-BE49-F238E27FC236}">
                <a16:creationId xmlns:a16="http://schemas.microsoft.com/office/drawing/2014/main"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EA9F92F-B9D6-4E39-BAA5-2BA6CA66EB17}"/>
              </a:ext>
            </a:extLst>
          </p:cNvPr>
          <p:cNvSpPr>
            <a:spLocks noGrp="1"/>
          </p:cNvSpPr>
          <p:nvPr>
            <p:ph type="title"/>
          </p:nvPr>
        </p:nvSpPr>
        <p:spPr>
          <a:xfrm>
            <a:off x="7064082" y="642594"/>
            <a:ext cx="4472921" cy="1371600"/>
          </a:xfrm>
        </p:spPr>
        <p:txBody>
          <a:bodyPr>
            <a:normAutofit/>
          </a:bodyPr>
          <a:lstStyle/>
          <a:p>
            <a:r>
              <a:rPr lang="pl-PL" sz="3400">
                <a:latin typeface="Arial"/>
                <a:cs typeface="Arial"/>
              </a:rPr>
              <a:t>Naruszanie prywatności i stalking</a:t>
            </a:r>
          </a:p>
        </p:txBody>
      </p:sp>
      <p:sp>
        <p:nvSpPr>
          <p:cNvPr id="3" name="Symbol zastępczy zawartości 2">
            <a:extLst>
              <a:ext uri="{FF2B5EF4-FFF2-40B4-BE49-F238E27FC236}">
                <a16:creationId xmlns:a16="http://schemas.microsoft.com/office/drawing/2014/main" id="{1D59F546-7D53-4B06-A227-C8FEC045BE97}"/>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600">
                <a:latin typeface="Arial"/>
                <a:ea typeface="+mn-lt"/>
                <a:cs typeface="+mn-lt"/>
              </a:rPr>
              <a:t>Słowo prywatność nabrało w ostatnich latach znacznie większego znaczenia niż kiedyś. I tak jak silnie walczymy o jej nienaruszanie, tak samo często wystawiamy ją bez obaw na forum publiczne. Chwalimy się szczegółami dotyczącymi naszego życia. Takie informacje mogą wykorzystać cyberprzestępcy czy </a:t>
            </a:r>
            <a:r>
              <a:rPr lang="pl-PL" sz="1600" err="1">
                <a:latin typeface="Arial"/>
                <a:ea typeface="+mn-lt"/>
                <a:cs typeface="+mn-lt"/>
              </a:rPr>
              <a:t>stalkerzy</a:t>
            </a:r>
            <a:r>
              <a:rPr lang="pl-PL" sz="1600">
                <a:latin typeface="Arial"/>
                <a:ea typeface="+mn-lt"/>
                <a:cs typeface="+mn-lt"/>
              </a:rPr>
              <a:t> podszywając się pod znajomych i zachęcając nas do wylewności. Również nasze zdjęcia mogą być wykorzystane przez innych użytkowników sieci, by zaszkodzić na przykład naszemu wizerunkowi.</a:t>
            </a:r>
            <a:endParaRPr lang="pl-PL" sz="1600">
              <a:latin typeface="Arial"/>
              <a:cs typeface="Arial"/>
            </a:endParaRPr>
          </a:p>
        </p:txBody>
      </p:sp>
    </p:spTree>
    <p:extLst>
      <p:ext uri="{BB962C8B-B14F-4D97-AF65-F5344CB8AC3E}">
        <p14:creationId xmlns:p14="http://schemas.microsoft.com/office/powerpoint/2010/main" val="420564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9EDDFA-8F05-462B-8D3E-5B9C4FBC73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7E2FD984-2280-4B21-8573-3615AB4B8C1C}"/>
              </a:ext>
            </a:extLst>
          </p:cNvPr>
          <p:cNvPicPr>
            <a:picLocks noChangeAspect="1"/>
          </p:cNvPicPr>
          <p:nvPr/>
        </p:nvPicPr>
        <p:blipFill>
          <a:blip r:embed="rId2"/>
          <a:stretch>
            <a:fillRect/>
          </a:stretch>
        </p:blipFill>
        <p:spPr>
          <a:xfrm>
            <a:off x="727654" y="751821"/>
            <a:ext cx="5367165" cy="5367165"/>
          </a:xfrm>
          <a:prstGeom prst="rect">
            <a:avLst/>
          </a:prstGeom>
        </p:spPr>
      </p:pic>
      <p:sp>
        <p:nvSpPr>
          <p:cNvPr id="19" name="Rectangle 18">
            <a:extLst>
              <a:ext uri="{FF2B5EF4-FFF2-40B4-BE49-F238E27FC236}">
                <a16:creationId xmlns:a16="http://schemas.microsoft.com/office/drawing/2014/main" id="{143F9A23-3237-4ED6-A1E9-C0E6530E0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3CD46D-4335-4BA4-842A-BF835A99CB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8D53332-FFDC-4342-8F05-FA4BC78E4C13}"/>
              </a:ext>
            </a:extLst>
          </p:cNvPr>
          <p:cNvSpPr>
            <a:spLocks noGrp="1"/>
          </p:cNvSpPr>
          <p:nvPr>
            <p:ph type="title"/>
          </p:nvPr>
        </p:nvSpPr>
        <p:spPr>
          <a:xfrm>
            <a:off x="7064082" y="642594"/>
            <a:ext cx="4472921" cy="1371600"/>
          </a:xfrm>
        </p:spPr>
        <p:txBody>
          <a:bodyPr>
            <a:normAutofit/>
          </a:bodyPr>
          <a:lstStyle/>
          <a:p>
            <a:r>
              <a:rPr lang="pl-PL"/>
              <a:t>Hakerzy</a:t>
            </a:r>
          </a:p>
        </p:txBody>
      </p:sp>
      <p:sp>
        <p:nvSpPr>
          <p:cNvPr id="3" name="Symbol zastępczy zawartości 2">
            <a:extLst>
              <a:ext uri="{FF2B5EF4-FFF2-40B4-BE49-F238E27FC236}">
                <a16:creationId xmlns:a16="http://schemas.microsoft.com/office/drawing/2014/main" id="{5723D24A-BE6E-442C-AD20-CD468E5A62FF}"/>
              </a:ext>
            </a:extLst>
          </p:cNvPr>
          <p:cNvSpPr>
            <a:spLocks noGrp="1"/>
          </p:cNvSpPr>
          <p:nvPr>
            <p:ph idx="1"/>
          </p:nvPr>
        </p:nvSpPr>
        <p:spPr>
          <a:xfrm>
            <a:off x="7064082" y="2103120"/>
            <a:ext cx="4472922" cy="3931920"/>
          </a:xfrm>
        </p:spPr>
        <p:txBody>
          <a:bodyPr vert="horz" lIns="91440" tIns="45720" rIns="91440" bIns="45720" rtlCol="0" anchor="t">
            <a:normAutofit/>
          </a:bodyPr>
          <a:lstStyle/>
          <a:p>
            <a:endParaRPr lang="pl-PL">
              <a:latin typeface="Arial"/>
              <a:cs typeface="Arial"/>
            </a:endParaRPr>
          </a:p>
          <a:p>
            <a:r>
              <a:rPr lang="pl-PL" sz="1600">
                <a:latin typeface="Arial"/>
                <a:ea typeface="+mn-lt"/>
                <a:cs typeface="+mn-lt"/>
              </a:rPr>
              <a:t>To grupa ludzi o dużej wiedzy na temat komputerów i technik przedostawania się do różnych systemów komputerowych w czasie rzeczywistym. Ich działania manifestują się jako ataki na nasz komputer i wszelkie inne urządzenia, które mają dostęp do sieci (w tym dyski sieciowe, urządzenia mobilne, multimedialne), oraz próby przejęcia nad nimi kontroli.</a:t>
            </a:r>
            <a:endParaRPr lang="pl-PL" sz="1600">
              <a:latin typeface="Arial"/>
              <a:cs typeface="Arial"/>
            </a:endParaRPr>
          </a:p>
        </p:txBody>
      </p:sp>
    </p:spTree>
    <p:extLst>
      <p:ext uri="{BB962C8B-B14F-4D97-AF65-F5344CB8AC3E}">
        <p14:creationId xmlns:p14="http://schemas.microsoft.com/office/powerpoint/2010/main" val="542552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9EDDFA-8F05-462B-8D3E-5B9C4FBC73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31ABE430-2F1F-428D-9061-4BE3F29015F5}"/>
              </a:ext>
            </a:extLst>
          </p:cNvPr>
          <p:cNvPicPr>
            <a:picLocks noChangeAspect="1"/>
          </p:cNvPicPr>
          <p:nvPr/>
        </p:nvPicPr>
        <p:blipFill>
          <a:blip r:embed="rId2"/>
          <a:stretch>
            <a:fillRect/>
          </a:stretch>
        </p:blipFill>
        <p:spPr>
          <a:xfrm>
            <a:off x="727654" y="1422717"/>
            <a:ext cx="5367165" cy="4025373"/>
          </a:xfrm>
          <a:prstGeom prst="rect">
            <a:avLst/>
          </a:prstGeom>
        </p:spPr>
      </p:pic>
      <p:sp>
        <p:nvSpPr>
          <p:cNvPr id="11" name="Rectangle 10">
            <a:extLst>
              <a:ext uri="{FF2B5EF4-FFF2-40B4-BE49-F238E27FC236}">
                <a16:creationId xmlns:a16="http://schemas.microsoft.com/office/drawing/2014/main" id="{143F9A23-3237-4ED6-A1E9-C0E6530E0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3CD46D-4335-4BA4-842A-BF835A99CB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BBEE00F-EF40-4881-9A50-6BF554E9CA59}"/>
              </a:ext>
            </a:extLst>
          </p:cNvPr>
          <p:cNvSpPr>
            <a:spLocks noGrp="1"/>
          </p:cNvSpPr>
          <p:nvPr>
            <p:ph type="title"/>
          </p:nvPr>
        </p:nvSpPr>
        <p:spPr>
          <a:xfrm>
            <a:off x="7064082" y="642594"/>
            <a:ext cx="4472921" cy="1371600"/>
          </a:xfrm>
        </p:spPr>
        <p:txBody>
          <a:bodyPr>
            <a:normAutofit/>
          </a:bodyPr>
          <a:lstStyle/>
          <a:p>
            <a:r>
              <a:rPr lang="pl-PL"/>
              <a:t>Spam</a:t>
            </a:r>
          </a:p>
        </p:txBody>
      </p:sp>
      <p:sp>
        <p:nvSpPr>
          <p:cNvPr id="3" name="Symbol zastępczy zawartości 2">
            <a:extLst>
              <a:ext uri="{FF2B5EF4-FFF2-40B4-BE49-F238E27FC236}">
                <a16:creationId xmlns:a16="http://schemas.microsoft.com/office/drawing/2014/main" id="{4A8A82A6-B15E-40BF-8919-401E49DA3AC4}"/>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800">
                <a:latin typeface="Arial"/>
                <a:ea typeface="+mn-lt"/>
                <a:cs typeface="+mn-lt"/>
              </a:rPr>
              <a:t>Teoretycznie niechciana poczta, bo tym jest spam, powinna być jedynie czynnikiem irytującym. Jednak często w tych pozornie nieszkodliwych treściach kryją się niebezpieczne szkodniki. </a:t>
            </a:r>
            <a:r>
              <a:rPr lang="pl-PL" sz="1800" err="1">
                <a:latin typeface="Arial"/>
                <a:ea typeface="+mn-lt"/>
                <a:cs typeface="+mn-lt"/>
              </a:rPr>
              <a:t>Cyberwłamywacze</a:t>
            </a:r>
            <a:r>
              <a:rPr lang="pl-PL" sz="1800">
                <a:latin typeface="Arial"/>
                <a:ea typeface="+mn-lt"/>
                <a:cs typeface="+mn-lt"/>
              </a:rPr>
              <a:t> liczą, że przez pomyłkę lub z ciekawości otworzymy zainfekowany załącznik, co niestety dość często ma miejsce.</a:t>
            </a:r>
            <a:endParaRPr lang="pl-PL" sz="1800">
              <a:latin typeface="Arial"/>
            </a:endParaRPr>
          </a:p>
        </p:txBody>
      </p:sp>
    </p:spTree>
    <p:extLst>
      <p:ext uri="{BB962C8B-B14F-4D97-AF65-F5344CB8AC3E}">
        <p14:creationId xmlns:p14="http://schemas.microsoft.com/office/powerpoint/2010/main" val="2372187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a, computer, chłopiec, wewnątrz&#10;&#10;Opis wygenerowany automatycznie">
            <a:extLst>
              <a:ext uri="{FF2B5EF4-FFF2-40B4-BE49-F238E27FC236}">
                <a16:creationId xmlns:a16="http://schemas.microsoft.com/office/drawing/2014/main" id="{126A6601-7D21-42A5-A2CD-CC1FDF9B38EB}"/>
              </a:ext>
            </a:extLst>
          </p:cNvPr>
          <p:cNvPicPr>
            <a:picLocks noChangeAspect="1"/>
          </p:cNvPicPr>
          <p:nvPr/>
        </p:nvPicPr>
        <p:blipFill rotWithShape="1">
          <a:blip r:embed="rId2"/>
          <a:srcRect l="9091" b="9091"/>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FF07E67-0A61-44A8-BC6A-C8C002D538B7}"/>
              </a:ext>
            </a:extLst>
          </p:cNvPr>
          <p:cNvSpPr>
            <a:spLocks noGrp="1"/>
          </p:cNvSpPr>
          <p:nvPr>
            <p:ph type="title"/>
          </p:nvPr>
        </p:nvSpPr>
        <p:spPr>
          <a:xfrm>
            <a:off x="6846137" y="727626"/>
            <a:ext cx="4602152" cy="1718225"/>
          </a:xfrm>
        </p:spPr>
        <p:txBody>
          <a:bodyPr>
            <a:normAutofit/>
          </a:bodyPr>
          <a:lstStyle/>
          <a:p>
            <a:r>
              <a:rPr lang="pl-PL" sz="4400">
                <a:latin typeface="Arial"/>
                <a:cs typeface="Arial"/>
              </a:rPr>
              <a:t>Nieodpowiednie treści dla dzieci</a:t>
            </a:r>
          </a:p>
        </p:txBody>
      </p:sp>
      <p:sp>
        <p:nvSpPr>
          <p:cNvPr id="3" name="Symbol zastępczy zawartości 2">
            <a:extLst>
              <a:ext uri="{FF2B5EF4-FFF2-40B4-BE49-F238E27FC236}">
                <a16:creationId xmlns:a16="http://schemas.microsoft.com/office/drawing/2014/main" id="{A4F4619C-5944-48F9-B434-8DCBACA148E7}"/>
              </a:ext>
            </a:extLst>
          </p:cNvPr>
          <p:cNvSpPr>
            <a:spLocks noGrp="1"/>
          </p:cNvSpPr>
          <p:nvPr>
            <p:ph idx="1"/>
          </p:nvPr>
        </p:nvSpPr>
        <p:spPr>
          <a:xfrm>
            <a:off x="6846137" y="2538920"/>
            <a:ext cx="4602152" cy="3480066"/>
          </a:xfrm>
        </p:spPr>
        <p:txBody>
          <a:bodyPr vert="horz" lIns="91440" tIns="45720" rIns="91440" bIns="45720" rtlCol="0" anchor="t">
            <a:normAutofit/>
          </a:bodyPr>
          <a:lstStyle/>
          <a:p>
            <a:r>
              <a:rPr lang="pl-PL" sz="1800">
                <a:ea typeface="+mn-lt"/>
                <a:cs typeface="+mn-lt"/>
              </a:rPr>
              <a:t>Internet jest pełen treści, które nie powinny dotrzeć do małych dzieci, a zarazem nie są odpowiednio oznaczone. Z kolei ochrona w postaci etykiety "tylko dla dorosłych" czy wymuszenia potwierdzenia wieku jedynie zaciekawi dziecko i wywoła odwrotny do zamierzonego efekt.</a:t>
            </a:r>
            <a:endParaRPr lang="pl-PL" sz="1800"/>
          </a:p>
        </p:txBody>
      </p:sp>
    </p:spTree>
    <p:extLst>
      <p:ext uri="{BB962C8B-B14F-4D97-AF65-F5344CB8AC3E}">
        <p14:creationId xmlns:p14="http://schemas.microsoft.com/office/powerpoint/2010/main" val="205399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9EDDFA-8F05-462B-8D3E-5B9C4FBC73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9C6ED418-3F31-481A-BEF3-54FD866AA164}"/>
              </a:ext>
            </a:extLst>
          </p:cNvPr>
          <p:cNvPicPr>
            <a:picLocks noChangeAspect="1"/>
          </p:cNvPicPr>
          <p:nvPr/>
        </p:nvPicPr>
        <p:blipFill>
          <a:blip r:embed="rId2"/>
          <a:stretch>
            <a:fillRect/>
          </a:stretch>
        </p:blipFill>
        <p:spPr>
          <a:xfrm>
            <a:off x="727654" y="1422717"/>
            <a:ext cx="5367165" cy="4025373"/>
          </a:xfrm>
          <a:prstGeom prst="rect">
            <a:avLst/>
          </a:prstGeom>
        </p:spPr>
      </p:pic>
      <p:sp>
        <p:nvSpPr>
          <p:cNvPr id="11" name="Rectangle 10">
            <a:extLst>
              <a:ext uri="{FF2B5EF4-FFF2-40B4-BE49-F238E27FC236}">
                <a16:creationId xmlns:a16="http://schemas.microsoft.com/office/drawing/2014/main" id="{143F9A23-3237-4ED6-A1E9-C0E6530E0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3CD46D-4335-4BA4-842A-BF835A99CB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5810E0B-D85B-4E2B-A023-FA5E2B6E1A2F}"/>
              </a:ext>
            </a:extLst>
          </p:cNvPr>
          <p:cNvSpPr>
            <a:spLocks noGrp="1"/>
          </p:cNvSpPr>
          <p:nvPr>
            <p:ph type="title"/>
          </p:nvPr>
        </p:nvSpPr>
        <p:spPr>
          <a:xfrm>
            <a:off x="7064082" y="642594"/>
            <a:ext cx="4472921" cy="1371600"/>
          </a:xfrm>
        </p:spPr>
        <p:txBody>
          <a:bodyPr>
            <a:normAutofit/>
          </a:bodyPr>
          <a:lstStyle/>
          <a:p>
            <a:r>
              <a:rPr lang="pl-PL">
                <a:latin typeface="Arial"/>
                <a:cs typeface="Arial"/>
              </a:rPr>
              <a:t>Bezpieczeństwo danych w sieci</a:t>
            </a:r>
          </a:p>
        </p:txBody>
      </p:sp>
      <p:sp>
        <p:nvSpPr>
          <p:cNvPr id="3" name="Symbol zastępczy zawartości 2">
            <a:extLst>
              <a:ext uri="{FF2B5EF4-FFF2-40B4-BE49-F238E27FC236}">
                <a16:creationId xmlns:a16="http://schemas.microsoft.com/office/drawing/2014/main" id="{7A10D825-0B16-4410-9D77-0252374E2345}"/>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600">
                <a:ea typeface="+mn-lt"/>
                <a:cs typeface="+mn-lt"/>
              </a:rPr>
              <a:t>Słowo chmura robi zawrotną karierę, a my coraz chętniej korzystamy z zalet przechowywania w sieci różnorakich danych. Nie tylko zdjęć i filmów, ale również innych tworzonych przez nas treści, niejednokrotnie będących przedmiotem naszej pracy. Korzystanie z usług chmurowych, mimo iż z roku na rok coraz bardziej niezawodne, obarczone jest pewnym ryzykiem, że przechowywane w sieci dane zostaną utracone  lub przejęte przez inne osoby.</a:t>
            </a:r>
            <a:endParaRPr lang="pl-PL" sz="1600"/>
          </a:p>
        </p:txBody>
      </p:sp>
    </p:spTree>
    <p:extLst>
      <p:ext uri="{BB962C8B-B14F-4D97-AF65-F5344CB8AC3E}">
        <p14:creationId xmlns:p14="http://schemas.microsoft.com/office/powerpoint/2010/main" val="3299268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85320E5F-2192-44C6-9A53-D39EE7A43EE4}"/>
              </a:ext>
            </a:extLst>
          </p:cNvPr>
          <p:cNvPicPr>
            <a:picLocks noChangeAspect="1"/>
          </p:cNvPicPr>
          <p:nvPr/>
        </p:nvPicPr>
        <p:blipFill rotWithShape="1">
          <a:blip r:embed="rId2"/>
          <a:srcRect t="1747"/>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AF18E26-0BBF-43E6-9BDF-A6086A4D0407}"/>
              </a:ext>
            </a:extLst>
          </p:cNvPr>
          <p:cNvSpPr>
            <a:spLocks noGrp="1"/>
          </p:cNvSpPr>
          <p:nvPr>
            <p:ph type="title"/>
          </p:nvPr>
        </p:nvSpPr>
        <p:spPr>
          <a:xfrm>
            <a:off x="774043" y="727626"/>
            <a:ext cx="4602152" cy="1718225"/>
          </a:xfrm>
        </p:spPr>
        <p:txBody>
          <a:bodyPr>
            <a:normAutofit/>
          </a:bodyPr>
          <a:lstStyle/>
          <a:p>
            <a:r>
              <a:rPr lang="pl-PL" sz="4400">
                <a:latin typeface="Arial"/>
                <a:cs typeface="Arial"/>
              </a:rPr>
              <a:t>Botnety</a:t>
            </a:r>
          </a:p>
        </p:txBody>
      </p:sp>
      <p:sp>
        <p:nvSpPr>
          <p:cNvPr id="3" name="Symbol zastępczy zawartości 2">
            <a:extLst>
              <a:ext uri="{FF2B5EF4-FFF2-40B4-BE49-F238E27FC236}">
                <a16:creationId xmlns:a16="http://schemas.microsoft.com/office/drawing/2014/main" id="{4D902649-FDF3-4EF6-941C-660706118052}"/>
              </a:ext>
            </a:extLst>
          </p:cNvPr>
          <p:cNvSpPr>
            <a:spLocks noGrp="1"/>
          </p:cNvSpPr>
          <p:nvPr>
            <p:ph idx="1"/>
          </p:nvPr>
        </p:nvSpPr>
        <p:spPr>
          <a:xfrm>
            <a:off x="845930" y="2179486"/>
            <a:ext cx="4602152" cy="3753235"/>
          </a:xfrm>
        </p:spPr>
        <p:txBody>
          <a:bodyPr vert="horz" lIns="91440" tIns="45720" rIns="91440" bIns="45720" rtlCol="0" anchor="t">
            <a:noAutofit/>
          </a:bodyPr>
          <a:lstStyle/>
          <a:p>
            <a:r>
              <a:rPr lang="pl-PL" sz="1600">
                <a:latin typeface="Arial"/>
                <a:ea typeface="+mn-lt"/>
                <a:cs typeface="+mn-lt"/>
              </a:rPr>
              <a:t>To szczególnie nieprzyjemna forma zagrożenia. Dla użytkownika komputera niezauważalna, gdyż oprogramowanie </a:t>
            </a:r>
            <a:r>
              <a:rPr lang="pl-PL" sz="1600" err="1">
                <a:latin typeface="Arial"/>
                <a:ea typeface="+mn-lt"/>
                <a:cs typeface="+mn-lt"/>
              </a:rPr>
              <a:t>botnetu</a:t>
            </a:r>
            <a:r>
              <a:rPr lang="pl-PL" sz="1600">
                <a:latin typeface="Arial"/>
                <a:ea typeface="+mn-lt"/>
                <a:cs typeface="+mn-lt"/>
              </a:rPr>
              <a:t> nie wykonuje działań dla niego szkodliwych (poza ewentualnym wykorzystaniem mocy obliczeniowej i obciążeniem łącza). Grupy zainfekowanych komputerów (zwanych czasem zombie), które tworzą taki </a:t>
            </a:r>
            <a:r>
              <a:rPr lang="pl-PL" sz="1600" err="1">
                <a:latin typeface="Arial"/>
                <a:ea typeface="+mn-lt"/>
                <a:cs typeface="+mn-lt"/>
              </a:rPr>
              <a:t>botnet</a:t>
            </a:r>
            <a:r>
              <a:rPr lang="pl-PL" sz="1600">
                <a:latin typeface="Arial"/>
                <a:ea typeface="+mn-lt"/>
                <a:cs typeface="+mn-lt"/>
              </a:rPr>
              <a:t>, mogą jednak posłużyć do przestępczej działalności. Obecnie </a:t>
            </a:r>
            <a:r>
              <a:rPr lang="pl-PL" sz="1600" err="1">
                <a:latin typeface="Arial"/>
                <a:ea typeface="+mn-lt"/>
                <a:cs typeface="+mn-lt"/>
              </a:rPr>
              <a:t>botnety</a:t>
            </a:r>
            <a:r>
              <a:rPr lang="pl-PL" sz="1600">
                <a:latin typeface="Arial"/>
                <a:ea typeface="+mn-lt"/>
                <a:cs typeface="+mn-lt"/>
              </a:rPr>
              <a:t>, które były niegdyś dużymi strukturami, stają się coraz mniejsze, a przez to coraz trudniejsze do wykrycia i zablokowania.</a:t>
            </a:r>
            <a:endParaRPr lang="pl-PL" sz="1600">
              <a:latin typeface="Arial"/>
            </a:endParaRPr>
          </a:p>
        </p:txBody>
      </p:sp>
    </p:spTree>
    <p:extLst>
      <p:ext uri="{BB962C8B-B14F-4D97-AF65-F5344CB8AC3E}">
        <p14:creationId xmlns:p14="http://schemas.microsoft.com/office/powerpoint/2010/main" val="3564642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9EDDFA-8F05-462B-8D3E-5B9C4FBC73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CC110E92-B670-40A3-B0E1-D94BD8607DF5}"/>
              </a:ext>
            </a:extLst>
          </p:cNvPr>
          <p:cNvPicPr>
            <a:picLocks noChangeAspect="1"/>
          </p:cNvPicPr>
          <p:nvPr/>
        </p:nvPicPr>
        <p:blipFill>
          <a:blip r:embed="rId2"/>
          <a:stretch>
            <a:fillRect/>
          </a:stretch>
        </p:blipFill>
        <p:spPr>
          <a:xfrm>
            <a:off x="727654" y="1644113"/>
            <a:ext cx="5367165" cy="3582582"/>
          </a:xfrm>
          <a:prstGeom prst="rect">
            <a:avLst/>
          </a:prstGeom>
        </p:spPr>
      </p:pic>
      <p:sp>
        <p:nvSpPr>
          <p:cNvPr id="11" name="Rectangle 10">
            <a:extLst>
              <a:ext uri="{FF2B5EF4-FFF2-40B4-BE49-F238E27FC236}">
                <a16:creationId xmlns:a16="http://schemas.microsoft.com/office/drawing/2014/main" id="{143F9A23-3237-4ED6-A1E9-C0E6530E0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3CD46D-4335-4BA4-842A-BF835A99CB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D1C6557-E1B0-4A20-A259-31066D39B67F}"/>
              </a:ext>
            </a:extLst>
          </p:cNvPr>
          <p:cNvSpPr>
            <a:spLocks noGrp="1"/>
          </p:cNvSpPr>
          <p:nvPr>
            <p:ph type="title"/>
          </p:nvPr>
        </p:nvSpPr>
        <p:spPr>
          <a:xfrm>
            <a:off x="7064082" y="642594"/>
            <a:ext cx="4472921" cy="1371600"/>
          </a:xfrm>
        </p:spPr>
        <p:txBody>
          <a:bodyPr>
            <a:normAutofit/>
          </a:bodyPr>
          <a:lstStyle/>
          <a:p>
            <a:r>
              <a:rPr lang="pl-PL">
                <a:latin typeface="Arial"/>
                <a:cs typeface="Arial"/>
              </a:rPr>
              <a:t>Fałszywe lajki</a:t>
            </a:r>
          </a:p>
        </p:txBody>
      </p:sp>
      <p:sp>
        <p:nvSpPr>
          <p:cNvPr id="3" name="Symbol zastępczy zawartości 2">
            <a:extLst>
              <a:ext uri="{FF2B5EF4-FFF2-40B4-BE49-F238E27FC236}">
                <a16:creationId xmlns:a16="http://schemas.microsoft.com/office/drawing/2014/main" id="{64ECC0AF-709B-4902-9EEA-EFF55669B797}"/>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pl-PL" sz="1800">
                <a:latin typeface="Arial"/>
                <a:ea typeface="+mn-lt"/>
                <a:cs typeface="+mn-lt"/>
              </a:rPr>
              <a:t>W sieciach społecznościowych często podążamy za nawykami znajomych. To znakomita pożywka dla hakerów, którzy umieszczają na stronach kody wymuszające ich polubienie. My widząc na tablicy, że ktoś znajomy polubił interesujący nas temat, klikamy na link i kłopot gotowy.</a:t>
            </a:r>
            <a:endParaRPr lang="pl-PL" sz="1800">
              <a:latin typeface="Arial"/>
            </a:endParaRPr>
          </a:p>
        </p:txBody>
      </p:sp>
    </p:spTree>
    <p:extLst>
      <p:ext uri="{BB962C8B-B14F-4D97-AF65-F5344CB8AC3E}">
        <p14:creationId xmlns:p14="http://schemas.microsoft.com/office/powerpoint/2010/main" val="4241799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RightStep">
      <a:dk1>
        <a:srgbClr val="000000"/>
      </a:dk1>
      <a:lt1>
        <a:srgbClr val="FFFFFF"/>
      </a:lt1>
      <a:dk2>
        <a:srgbClr val="412426"/>
      </a:dk2>
      <a:lt2>
        <a:srgbClr val="E2E8E8"/>
      </a:lt2>
      <a:accent1>
        <a:srgbClr val="C34D53"/>
      </a:accent1>
      <a:accent2>
        <a:srgbClr val="B1663B"/>
      </a:accent2>
      <a:accent3>
        <a:srgbClr val="BAA149"/>
      </a:accent3>
      <a:accent4>
        <a:srgbClr val="97AD39"/>
      </a:accent4>
      <a:accent5>
        <a:srgbClr val="71B447"/>
      </a:accent5>
      <a:accent6>
        <a:srgbClr val="3BB13E"/>
      </a:accent6>
      <a:hlink>
        <a:srgbClr val="30928C"/>
      </a:hlink>
      <a:folHlink>
        <a:srgbClr val="7F7F7F"/>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0</TotalTime>
  <Words>1346</Words>
  <Application>Microsoft Office PowerPoint</Application>
  <PresentationFormat>Panoramiczny</PresentationFormat>
  <Paragraphs>43</Paragraphs>
  <Slides>22</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22</vt:i4>
      </vt:variant>
    </vt:vector>
  </HeadingPairs>
  <TitlesOfParts>
    <vt:vector size="29" baseType="lpstr">
      <vt:lpstr>Microsoft YaHei</vt:lpstr>
      <vt:lpstr>Angsana New</vt:lpstr>
      <vt:lpstr>Arial</vt:lpstr>
      <vt:lpstr>Garamond</vt:lpstr>
      <vt:lpstr>Sagona Book</vt:lpstr>
      <vt:lpstr>Sagona ExtraLight</vt:lpstr>
      <vt:lpstr>SavonVTI</vt:lpstr>
      <vt:lpstr>"Bezpieczny  internet"   Lena Mikołajczyk klasa 4a </vt:lpstr>
      <vt:lpstr>Wirusy komputerowe</vt:lpstr>
      <vt:lpstr>Naruszanie prywatności i stalking</vt:lpstr>
      <vt:lpstr>Hakerzy</vt:lpstr>
      <vt:lpstr>Spam</vt:lpstr>
      <vt:lpstr>Nieodpowiednie treści dla dzieci</vt:lpstr>
      <vt:lpstr>Bezpieczeństwo danych w sieci</vt:lpstr>
      <vt:lpstr>Botnety</vt:lpstr>
      <vt:lpstr>Fałszywe lajki</vt:lpstr>
      <vt:lpstr>Ciasteczka (cookies)</vt:lpstr>
      <vt:lpstr>Fałszywe oprogramowanie ochronne</vt:lpstr>
      <vt:lpstr>Fałszywe witryny i wyłudzanie danych</vt:lpstr>
      <vt:lpstr>Szyfrowanie danych bez naszej wiedzy</vt:lpstr>
      <vt:lpstr>Wykradanie danych osobowych</vt:lpstr>
      <vt:lpstr>Skrócone adresy</vt:lpstr>
      <vt:lpstr>Otwarte sieci WI-FI</vt:lpstr>
      <vt:lpstr>Ataki ukierunkowane </vt:lpstr>
      <vt:lpstr>Niezaktualizowane oprogramowanie </vt:lpstr>
      <vt:lpstr>Literówki w adresach WWW </vt:lpstr>
      <vt:lpstr>Pedofilia</vt:lpstr>
      <vt:lpstr> Nadmierna wiara w odporność na zagrożenia </vt:lpstr>
      <vt:lpstr>Dziękuje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Piesik</dc:creator>
  <cp:lastModifiedBy>Agnieszka Piesik</cp:lastModifiedBy>
  <cp:revision>4</cp:revision>
  <dcterms:created xsi:type="dcterms:W3CDTF">2021-02-12T14:53:25Z</dcterms:created>
  <dcterms:modified xsi:type="dcterms:W3CDTF">2021-02-20T09:10:01Z</dcterms:modified>
</cp:coreProperties>
</file>