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Prostokąt z rogami zaokrąglonymi po przekątnej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ytuł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0" name="Symbol zastępczy daty 9"/>
          <p:cNvSpPr>
            <a:spLocks noGrp="1"/>
          </p:cNvSpPr>
          <p:nvPr>
            <p:ph type="dt" sz="half" idx="10"/>
          </p:nvPr>
        </p:nvSpPr>
        <p:spPr>
          <a:xfrm>
            <a:off x="5562600" y="6509004"/>
            <a:ext cx="3002280" cy="274320"/>
          </a:xfrm>
        </p:spPr>
        <p:txBody>
          <a:bodyPr vert="horz" rtlCol="0"/>
          <a:lstStyle>
            <a:extLst/>
          </a:lstStyle>
          <a:p>
            <a:fld id="{C93C43EE-F9AE-44F9-992B-4AC596E10160}" type="datetimeFigureOut">
              <a:rPr lang="pl-PL" smtClean="0"/>
              <a:t>02.12.2020</a:t>
            </a:fld>
            <a:endParaRPr lang="pl-PL"/>
          </a:p>
        </p:txBody>
      </p:sp>
      <p:sp>
        <p:nvSpPr>
          <p:cNvPr id="11" name="Symbol zastępczy numeru slajdu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5E99E62-9F04-475C-8E63-3EFFDB5EA840}" type="slidenum">
              <a:rPr lang="pl-PL" smtClean="0"/>
              <a:t>‹#›</a:t>
            </a:fld>
            <a:endParaRPr lang="pl-PL"/>
          </a:p>
        </p:txBody>
      </p:sp>
      <p:sp>
        <p:nvSpPr>
          <p:cNvPr id="12" name="Symbol zastępczy stopki 11"/>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93C43EE-F9AE-44F9-992B-4AC596E10160}" type="datetimeFigureOut">
              <a:rPr lang="pl-PL" smtClean="0"/>
              <a:t>02.12.2020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5E99E62-9F04-475C-8E63-3EFFDB5EA840}"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lvl1pPr algn="l">
              <a:defRPr/>
            </a:lvl1pPr>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93C43EE-F9AE-44F9-992B-4AC596E10160}" type="datetimeFigureOut">
              <a:rPr lang="pl-PL" smtClean="0"/>
              <a:t>02.12.2020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5E99E62-9F04-475C-8E63-3EFFDB5EA840}"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93C43EE-F9AE-44F9-992B-4AC596E10160}" type="datetimeFigureOut">
              <a:rPr lang="pl-PL" smtClean="0"/>
              <a:t>02.12.2020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5E99E62-9F04-475C-8E63-3EFFDB5EA840}"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7" name="Prostokąt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a:xfrm>
            <a:off x="5562600" y="6513670"/>
            <a:ext cx="3002280" cy="274320"/>
          </a:xfrm>
        </p:spPr>
        <p:txBody>
          <a:bodyPr vert="horz" rtlCol="0"/>
          <a:lstStyle>
            <a:extLst/>
          </a:lstStyle>
          <a:p>
            <a:fld id="{C93C43EE-F9AE-44F9-992B-4AC596E10160}" type="datetimeFigureOut">
              <a:rPr lang="pl-PL" smtClean="0"/>
              <a:t>02.12.2020</a:t>
            </a:fld>
            <a:endParaRPr lang="pl-PL"/>
          </a:p>
        </p:txBody>
      </p:sp>
      <p:sp>
        <p:nvSpPr>
          <p:cNvPr id="9" name="Symbol zastępczy numeru slajdu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5E99E62-9F04-475C-8E63-3EFFDB5EA840}" type="slidenum">
              <a:rPr lang="pl-PL" smtClean="0"/>
              <a:t>‹#›</a:t>
            </a:fld>
            <a:endParaRPr lang="pl-PL"/>
          </a:p>
        </p:txBody>
      </p:sp>
      <p:sp>
        <p:nvSpPr>
          <p:cNvPr id="10" name="Symbol zastępczy stopki 9"/>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C93C43EE-F9AE-44F9-992B-4AC596E10160}" type="datetimeFigureOut">
              <a:rPr lang="pl-PL" smtClean="0"/>
              <a:t>02.12.2020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a:xfrm>
            <a:off x="8641080" y="6514568"/>
            <a:ext cx="464288" cy="274320"/>
          </a:xfrm>
        </p:spPr>
        <p:txBody>
          <a:bodyPr/>
          <a:lstStyle>
            <a:extLst/>
          </a:lstStyle>
          <a:p>
            <a:fld id="{85E99E62-9F04-475C-8E63-3EFFDB5EA840}" type="slidenum">
              <a:rPr lang="pl-PL" smtClean="0"/>
              <a:t>‹#›</a:t>
            </a:fld>
            <a:endParaRPr lang="pl-PL"/>
          </a:p>
        </p:txBody>
      </p:sp>
      <p:sp>
        <p:nvSpPr>
          <p:cNvPr id="10" name="Prostokąt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Prostokąt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Prostokąt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ytuł 1"/>
          <p:cNvSpPr>
            <a:spLocks noGrp="1"/>
          </p:cNvSpPr>
          <p:nvPr>
            <p:ph type="title"/>
          </p:nvPr>
        </p:nvSpPr>
        <p:spPr>
          <a:xfrm>
            <a:off x="457200" y="251948"/>
            <a:ext cx="8229600"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C93C43EE-F9AE-44F9-992B-4AC596E10160}" type="datetimeFigureOut">
              <a:rPr lang="pl-PL" smtClean="0"/>
              <a:t>02.12.2020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a:xfrm>
            <a:off x="8641080" y="6514568"/>
            <a:ext cx="464288" cy="274320"/>
          </a:xfrm>
        </p:spPr>
        <p:txBody>
          <a:bodyPr/>
          <a:lstStyle>
            <a:extLst/>
          </a:lstStyle>
          <a:p>
            <a:fld id="{85E99E62-9F04-475C-8E63-3EFFDB5EA840}"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218"/>
            <a:ext cx="8229600"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C93C43EE-F9AE-44F9-992B-4AC596E10160}" type="datetimeFigureOut">
              <a:rPr lang="pl-PL" smtClean="0"/>
              <a:t>02.12.2020</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85E99E62-9F04-475C-8E63-3EFFDB5EA840}" type="slidenum">
              <a:rPr lang="pl-PL" smtClean="0"/>
              <a:t>‹#›</a:t>
            </a:fld>
            <a:endParaRPr lang="pl-PL"/>
          </a:p>
        </p:txBody>
      </p:sp>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C93C43EE-F9AE-44F9-992B-4AC596E10160}" type="datetimeFigureOut">
              <a:rPr lang="pl-PL" smtClean="0"/>
              <a:t>02.12.2020</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85E99E62-9F04-475C-8E63-3EFFDB5EA840}"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2"/>
      </p:bgRef>
    </p:bg>
    <p:spTree>
      <p:nvGrpSpPr>
        <p:cNvPr id="1" name=""/>
        <p:cNvGrpSpPr/>
        <p:nvPr/>
      </p:nvGrpSpPr>
      <p:grpSpPr>
        <a:xfrm>
          <a:off x="0" y="0"/>
          <a:ext cx="0" cy="0"/>
          <a:chOff x="0" y="0"/>
          <a:chExt cx="0" cy="0"/>
        </a:xfrm>
      </p:grpSpPr>
      <p:sp>
        <p:nvSpPr>
          <p:cNvPr id="8" name="Prostokąt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963136" y="304800"/>
            <a:ext cx="3931920" cy="762000"/>
          </a:xfrm>
        </p:spPr>
        <p:txBody>
          <a:bodyPr anchor="b"/>
          <a:lstStyle>
            <a:lvl1pPr marL="0" algn="r">
              <a:buNone/>
              <a:defRPr sz="2000" b="1"/>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9" name="Symbol zastępczy daty 8"/>
          <p:cNvSpPr>
            <a:spLocks noGrp="1"/>
          </p:cNvSpPr>
          <p:nvPr>
            <p:ph type="dt" sz="half" idx="10"/>
          </p:nvPr>
        </p:nvSpPr>
        <p:spPr>
          <a:xfrm>
            <a:off x="5562600" y="6513670"/>
            <a:ext cx="3002280" cy="274320"/>
          </a:xfrm>
        </p:spPr>
        <p:txBody>
          <a:bodyPr vert="horz" rtlCol="0"/>
          <a:lstStyle>
            <a:extLst/>
          </a:lstStyle>
          <a:p>
            <a:fld id="{C93C43EE-F9AE-44F9-992B-4AC596E10160}" type="datetimeFigureOut">
              <a:rPr lang="pl-PL" smtClean="0"/>
              <a:t>02.12.2020</a:t>
            </a:fld>
            <a:endParaRPr lang="pl-PL"/>
          </a:p>
        </p:txBody>
      </p:sp>
      <p:sp>
        <p:nvSpPr>
          <p:cNvPr id="10" name="Symbol zastępczy numeru slajdu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5E99E62-9F04-475C-8E63-3EFFDB5EA840}" type="slidenum">
              <a:rPr lang="pl-PL" smtClean="0"/>
              <a:t>‹#›</a:t>
            </a:fld>
            <a:endParaRPr lang="pl-PL"/>
          </a:p>
        </p:txBody>
      </p:sp>
      <p:sp>
        <p:nvSpPr>
          <p:cNvPr id="11" name="Symbol zastępczy stopki 10"/>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040443" y="4724400"/>
            <a:ext cx="5486400" cy="664536"/>
          </a:xfrm>
        </p:spPr>
        <p:txBody>
          <a:bodyPr anchor="b"/>
          <a:lstStyle>
            <a:lvl1pPr marL="0" algn="r">
              <a:buNone/>
              <a:defRPr sz="2000" b="1"/>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13" name="Symbol zastępczy obrazu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8" name="Symbol zastępczy daty 7"/>
          <p:cNvSpPr>
            <a:spLocks noGrp="1"/>
          </p:cNvSpPr>
          <p:nvPr>
            <p:ph type="dt" sz="half" idx="10"/>
          </p:nvPr>
        </p:nvSpPr>
        <p:spPr>
          <a:xfrm>
            <a:off x="5562600" y="6509004"/>
            <a:ext cx="3002280" cy="274320"/>
          </a:xfrm>
        </p:spPr>
        <p:txBody>
          <a:bodyPr vert="horz" rtlCol="0"/>
          <a:lstStyle>
            <a:extLst/>
          </a:lstStyle>
          <a:p>
            <a:fld id="{C93C43EE-F9AE-44F9-992B-4AC596E10160}" type="datetimeFigureOut">
              <a:rPr lang="pl-PL" smtClean="0"/>
              <a:t>02.12.2020</a:t>
            </a:fld>
            <a:endParaRPr lang="pl-PL"/>
          </a:p>
        </p:txBody>
      </p:sp>
      <p:sp>
        <p:nvSpPr>
          <p:cNvPr id="9" name="Symbol zastępczy numeru slajdu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5E99E62-9F04-475C-8E63-3EFFDB5EA840}" type="slidenum">
              <a:rPr lang="pl-PL" smtClean="0"/>
              <a:t>‹#›</a:t>
            </a:fld>
            <a:endParaRPr lang="pl-PL"/>
          </a:p>
        </p:txBody>
      </p:sp>
      <p:sp>
        <p:nvSpPr>
          <p:cNvPr id="10" name="Symbol zastępczy stopki 9"/>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rostokąt z rogami zaokrąglonymi po przekątnej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stopki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pl-PL"/>
          </a:p>
        </p:txBody>
      </p:sp>
      <p:sp>
        <p:nvSpPr>
          <p:cNvPr id="14" name="Symbol zastępczy daty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93C43EE-F9AE-44F9-992B-4AC596E10160}" type="datetimeFigureOut">
              <a:rPr lang="pl-PL" smtClean="0"/>
              <a:t>02.12.2020</a:t>
            </a:fld>
            <a:endParaRPr lang="pl-PL"/>
          </a:p>
        </p:txBody>
      </p:sp>
      <p:sp>
        <p:nvSpPr>
          <p:cNvPr id="23" name="Symbol zastępczy numeru slajdu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5E99E62-9F04-475C-8E63-3EFFDB5EA840}" type="slidenum">
              <a:rPr lang="pl-PL" smtClean="0"/>
              <a:t>‹#›</a:t>
            </a:fld>
            <a:endParaRPr lang="pl-PL"/>
          </a:p>
        </p:txBody>
      </p:sp>
      <p:sp>
        <p:nvSpPr>
          <p:cNvPr id="22" name="Symbol zastępczy tytuł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pPr algn="ctr"/>
            <a:r>
              <a:rPr lang="pl-PL" dirty="0" smtClean="0">
                <a:solidFill>
                  <a:schemeClr val="accent5">
                    <a:lumMod val="50000"/>
                  </a:schemeClr>
                </a:solidFill>
              </a:rPr>
              <a:t>zamki w Polsce</a:t>
            </a:r>
            <a:endParaRPr lang="pl-PL" dirty="0">
              <a:solidFill>
                <a:schemeClr val="accent5">
                  <a:lumMod val="50000"/>
                </a:schemeClr>
              </a:solidFill>
            </a:endParaRPr>
          </a:p>
        </p:txBody>
      </p:sp>
      <p:pic>
        <p:nvPicPr>
          <p:cNvPr id="1026" name="Picture 2" descr="C:\Users\Kolo\AppData\Local\Microsoft\Windows\INetCache\IE\3QT2VV6G\1200px-Chudów_castle_in_Mar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 y="0"/>
            <a:ext cx="9000987" cy="28975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8935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2"/>
          </p:nvPr>
        </p:nvSpPr>
        <p:spPr>
          <a:xfrm>
            <a:off x="3419872" y="188640"/>
            <a:ext cx="5475184" cy="1985720"/>
          </a:xfrm>
        </p:spPr>
        <p:txBody>
          <a:bodyPr>
            <a:normAutofit fontScale="85000" lnSpcReduction="10000"/>
          </a:bodyPr>
          <a:lstStyle/>
          <a:p>
            <a:r>
              <a:rPr lang="pl-PL" dirty="0"/>
              <a:t>Pierwsze wzmianki o zamku w Wiśniczu pochodzą z II poł. XIV wieku. Po ponad 200. latach przechodzi on w ręce Stanisława Lubomirskiego, późniejszego tryumfatora spod Chocimia. Załoga zamku wiśnickiego w XVII w. była imponująca. Według szacunkowych danych stacjonowało tu 200 konnych dragonów, 400 węgierskich piechurów, rozstawionych było 80 armat. Zgromadzony prowiant i dostęp do wody pitnej pozwalał na odbieranie oblężenia aż przez trzy lata. Pomimo tego w trakcie potopu Wiśnicz poddał się bez walki. Najprawdopodobniej czynnikiem decyzyjnym okazał się brak dowódcy oraz lęk przed potężną artylerią podciąganą przez Szwedów. Po późniejszym odparciu najeźdźcy zamek przez długi czas wracał do dawnej świetności</a:t>
            </a:r>
          </a:p>
        </p:txBody>
      </p:sp>
      <p:pic>
        <p:nvPicPr>
          <p:cNvPr id="6" name="Symbol zastępczy zawartości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496" y="2209800"/>
            <a:ext cx="9073007" cy="4648200"/>
          </a:xfrm>
        </p:spPr>
      </p:pic>
    </p:spTree>
    <p:extLst>
      <p:ext uri="{BB962C8B-B14F-4D97-AF65-F5344CB8AC3E}">
        <p14:creationId xmlns:p14="http://schemas.microsoft.com/office/powerpoint/2010/main" val="374401017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2"/>
          </p:nvPr>
        </p:nvSpPr>
        <p:spPr/>
        <p:txBody>
          <a:bodyPr/>
          <a:lstStyle/>
          <a:p>
            <a:endParaRPr lang="pl-PL"/>
          </a:p>
        </p:txBody>
      </p:sp>
      <p:sp>
        <p:nvSpPr>
          <p:cNvPr id="4" name="Symbol zastępczy zawartości 3"/>
          <p:cNvSpPr>
            <a:spLocks noGrp="1"/>
          </p:cNvSpPr>
          <p:nvPr>
            <p:ph sz="half" idx="1"/>
          </p:nvPr>
        </p:nvSpPr>
        <p:spPr/>
        <p:txBody>
          <a:bodyPr/>
          <a:lstStyle/>
          <a:p>
            <a:r>
              <a:rPr lang="pl-PL" dirty="0" smtClean="0"/>
              <a:t>Dominik Łuczak 6a</a:t>
            </a:r>
            <a:endParaRPr lang="pl-PL" dirty="0"/>
          </a:p>
        </p:txBody>
      </p:sp>
    </p:spTree>
    <p:extLst>
      <p:ext uri="{BB962C8B-B14F-4D97-AF65-F5344CB8AC3E}">
        <p14:creationId xmlns:p14="http://schemas.microsoft.com/office/powerpoint/2010/main" val="84753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fontScale="62500" lnSpcReduction="20000"/>
          </a:bodyPr>
          <a:lstStyle/>
          <a:p>
            <a:r>
              <a:rPr lang="pl-PL" b="1" dirty="0"/>
              <a:t>Twierdza Książ</a:t>
            </a:r>
            <a:r>
              <a:rPr lang="pl-PL" dirty="0"/>
              <a:t>, największa na </a:t>
            </a:r>
            <a:r>
              <a:rPr lang="pl-PL" b="1" dirty="0"/>
              <a:t>Dolnym Śląsku</a:t>
            </a:r>
            <a:r>
              <a:rPr lang="pl-PL" dirty="0"/>
              <a:t>, trzecia pod względem wielkości w Polsce jest jednym z najpopularniejszych wśród turystów zamków w Polsce. Szersza publiczność miała okazję zobaczyć ją w polskim serialu_ Tajemnica twierdzy szyfrów _. Podczas II wojny światowej, wybudowany w latach w latach 1288-1292 zamek, był siedzibą jednego ze sztabów nazistów, którzy opuszczając twierdzę wywieźli wiele bezcennych dóbr. Dzieło zniszczenia kontynuowały niestety wojska sowieckie. Jednak dzieje fortecy nie zawsze były tak mroczne. Od XVI wieku należał on do możnego </a:t>
            </a:r>
            <a:r>
              <a:rPr lang="pl-PL" b="1" dirty="0"/>
              <a:t>rodu </a:t>
            </a:r>
            <a:r>
              <a:rPr lang="pl-PL" b="1" dirty="0" err="1"/>
              <a:t>Hochbergów</a:t>
            </a:r>
            <a:r>
              <a:rPr lang="pl-PL" dirty="0"/>
              <a:t>, który miał największy wpływ na jego wygląd. Dzisiaj turyści mogą podziwiać nie tylko okazałą budowlę, ale również piękne wnętrza. Większość komnat została niestety zniszczona i ograbiona, ale zachowały się m.in. Sala Maksymiliana, Salon Chiński, Salon Włoski, Salon Zielony i Hall Myśliwski. Zamek posiada również </a:t>
            </a:r>
            <a:r>
              <a:rPr lang="pl-PL" b="1" dirty="0"/>
              <a:t>piękny ogród</a:t>
            </a:r>
            <a:r>
              <a:rPr lang="pl-PL" dirty="0"/>
              <a:t> oraz </a:t>
            </a:r>
            <a:r>
              <a:rPr lang="pl-PL" b="1" dirty="0"/>
              <a:t>potężny park</a:t>
            </a:r>
            <a:r>
              <a:rPr lang="pl-PL" dirty="0" smtClean="0"/>
              <a:t>. Następny slajd zdjęcie zamku</a:t>
            </a:r>
            <a:endParaRPr lang="pl-PL" dirty="0"/>
          </a:p>
        </p:txBody>
      </p:sp>
      <p:pic>
        <p:nvPicPr>
          <p:cNvPr id="2050" name="Picture 2" descr="C:\Users\Kolo\AppData\Local\Microsoft\Windows\INetCache\IE\JI2E1C51\Zamek_książ_w_Wałbrzych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085" y="6957392"/>
            <a:ext cx="914400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90654"/>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a:p>
        </p:txBody>
      </p:sp>
      <p:pic>
        <p:nvPicPr>
          <p:cNvPr id="3074" name="Picture 2" descr="C:\Users\Kolo\AppData\Local\Microsoft\Windows\INetCache\IE\JI2E1C51\Zamek_książ_w_Wałbrzych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90651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a:p>
        </p:txBody>
      </p:sp>
      <p:sp>
        <p:nvSpPr>
          <p:cNvPr id="6" name="Symbol zastępczy tekstu 5"/>
          <p:cNvSpPr>
            <a:spLocks noGrp="1"/>
          </p:cNvSpPr>
          <p:nvPr>
            <p:ph type="body" idx="1"/>
          </p:nvPr>
        </p:nvSpPr>
        <p:spPr>
          <a:xfrm>
            <a:off x="611560" y="476672"/>
            <a:ext cx="7772400" cy="6264695"/>
          </a:xfrm>
        </p:spPr>
        <p:txBody>
          <a:bodyPr>
            <a:normAutofit/>
          </a:bodyPr>
          <a:lstStyle/>
          <a:p>
            <a:r>
              <a:rPr lang="pl-PL" dirty="0"/>
              <a:t/>
            </a:r>
            <a:br>
              <a:rPr lang="pl-PL" dirty="0"/>
            </a:br>
            <a:r>
              <a:rPr lang="pl-PL" dirty="0"/>
              <a:t>Zamek w Będzinie stanowi prawdopodobnie najlepiej zachowany element Szlaku Orlich Gniazd. Choć początki osady obronnej w tym rejonie datuje się już na IX wiek i przypisuje Wiślanom, właściwym fundatorem zamku był Kazimierz Wielki. Przez długie lata swojego istnienia zamek gościł wiele koronowanych głów, od Bolesława Wstydliwego i  Jana III Sobieskiego, po cesarza Leopolda I Habsburga i Augusta Poniatowskiego. Nazwę miasta i zamku tłumaczy jedna z legend. Pewnego razu król Kazimierz Wielki jadąc przez Śląsk zauroczony krajobrazem wskazał na wzgórze nad Czarną Przemszą i rzekł „Tu </a:t>
            </a:r>
            <a:r>
              <a:rPr lang="pl-PL" b="1" dirty="0" err="1"/>
              <a:t>będziem</a:t>
            </a:r>
            <a:r>
              <a:rPr lang="pl-PL" dirty="0"/>
              <a:t> odpoczywali”, stąd nazwa Będzin.</a:t>
            </a:r>
          </a:p>
        </p:txBody>
      </p:sp>
      <p:pic>
        <p:nvPicPr>
          <p:cNvPr id="4" name="Symbol zastępczy zawartości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rot="16200000">
            <a:off x="8273032" y="2941461"/>
            <a:ext cx="1297951" cy="117727"/>
          </a:xfrm>
        </p:spPr>
      </p:pic>
    </p:spTree>
    <p:extLst>
      <p:ext uri="{BB962C8B-B14F-4D97-AF65-F5344CB8AC3E}">
        <p14:creationId xmlns:p14="http://schemas.microsoft.com/office/powerpoint/2010/main" val="53143127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dirty="0"/>
          </a:p>
        </p:txBody>
      </p:sp>
      <p:sp>
        <p:nvSpPr>
          <p:cNvPr id="6" name="Symbol zastępczy tekstu 5"/>
          <p:cNvSpPr>
            <a:spLocks noGrp="1"/>
          </p:cNvSpPr>
          <p:nvPr>
            <p:ph type="body" idx="1"/>
          </p:nvPr>
        </p:nvSpPr>
        <p:spPr/>
        <p:txBody>
          <a:bodyPr/>
          <a:lstStyle/>
          <a:p>
            <a:endParaRPr lang="pl-PL"/>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41367"/>
          </a:xfrm>
          <a:prstGeom prst="rect">
            <a:avLst/>
          </a:prstGeom>
        </p:spPr>
      </p:pic>
    </p:spTree>
    <p:extLst>
      <p:ext uri="{BB962C8B-B14F-4D97-AF65-F5344CB8AC3E}">
        <p14:creationId xmlns:p14="http://schemas.microsoft.com/office/powerpoint/2010/main" val="302402762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0" y="836712"/>
            <a:ext cx="9036496" cy="5976663"/>
          </a:xfrm>
        </p:spPr>
        <p:txBody>
          <a:bodyPr>
            <a:normAutofit/>
          </a:bodyPr>
          <a:lstStyle/>
          <a:p>
            <a:r>
              <a:rPr lang="pl-PL" dirty="0"/>
              <a:t>Zamek w Niedzicy, zwany również Dunajcem, przez większość swojego istnienia służył jako warownia na granicy polsko-węgierskiej. Położony malowniczo na wysokości ponad 500 m n.p.m. kryje w sobie niezwykłą legendę. Niedługo po zakończeniu II wojny światowej na zamku odnaleziono rodzaj inkaskiego pisma sporządzonego na węzłach, które rzekomo zawierało informację o ukrytym skarbie. Zapis mógł tam umieścić Wacław Benesz, który wyemigrował do Peru w XVIII w., gdzie ożenił się z inkaską szlachcianką. Małżeństwo sprowokowane prześladowaniami hiszpańskich kolonizatorów powróciło przez Wenecję na rodzinne ziemie Benesza. Ukryty skarb miał prawdopodobnie posłużyć do rozpętania antyhiszpańskiego powstania w Ameryce Południowej. Większość osób związanych z tą historią zginęło zasztyletowanych przez iberyjskich szpiegów.</a:t>
            </a:r>
          </a:p>
        </p:txBody>
      </p:sp>
    </p:spTree>
    <p:extLst>
      <p:ext uri="{BB962C8B-B14F-4D97-AF65-F5344CB8AC3E}">
        <p14:creationId xmlns:p14="http://schemas.microsoft.com/office/powerpoint/2010/main" val="290457649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p:txBody>
          <a:bodyPr/>
          <a:lstStyle/>
          <a:p>
            <a:endParaRPr lang="pl-PL"/>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32617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endParaRPr lang="pl-PL" dirty="0"/>
          </a:p>
        </p:txBody>
      </p:sp>
      <p:sp>
        <p:nvSpPr>
          <p:cNvPr id="5" name="Symbol zastępczy tekstu 4"/>
          <p:cNvSpPr>
            <a:spLocks noGrp="1"/>
          </p:cNvSpPr>
          <p:nvPr>
            <p:ph type="body" idx="2"/>
          </p:nvPr>
        </p:nvSpPr>
        <p:spPr>
          <a:xfrm>
            <a:off x="3779912" y="1107560"/>
            <a:ext cx="5115144" cy="1066800"/>
          </a:xfrm>
        </p:spPr>
        <p:txBody>
          <a:bodyPr>
            <a:normAutofit fontScale="70000" lnSpcReduction="20000"/>
          </a:bodyPr>
          <a:lstStyle/>
          <a:p>
            <a:r>
              <a:rPr lang="pl-PL" dirty="0"/>
              <a:t>Jest to kolejny po Będzinie zamek należący do Szlaku Orlich Gniazd. Choć od XVII wieku popadał w stopniową ruinę, od kilku lat trwają wytężone prace nad jego odbudową. Przez pewien czas stanowił on zbójecką twierdzę, często przechodził z rąk do rąk. Król Sobieski, ciągnąc z wojskami do Wiednia zatrzymał się w Bobolicach a o malowniczych ruinach ciepło pisał w listach do Marysieńki. Według niektórych podań zamek połączony był z sąsiednim w Mirowie długim tunelem, w którym do tej pory tkwi pokaźny skarb. Jedną z jego części odkryto w XIX w podziemiach Bobolic.</a:t>
            </a:r>
          </a:p>
        </p:txBody>
      </p:sp>
      <p:pic>
        <p:nvPicPr>
          <p:cNvPr id="11" name="Symbol zastępczy zawartości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2276872"/>
            <a:ext cx="7443815" cy="3978275"/>
          </a:xfrm>
        </p:spPr>
      </p:pic>
    </p:spTree>
    <p:extLst>
      <p:ext uri="{BB962C8B-B14F-4D97-AF65-F5344CB8AC3E}">
        <p14:creationId xmlns:p14="http://schemas.microsoft.com/office/powerpoint/2010/main" val="304119371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2"/>
          </p:nvPr>
        </p:nvSpPr>
        <p:spPr>
          <a:xfrm>
            <a:off x="3707904" y="692696"/>
            <a:ext cx="5187152" cy="1481664"/>
          </a:xfrm>
        </p:spPr>
        <p:txBody>
          <a:bodyPr>
            <a:normAutofit fontScale="70000" lnSpcReduction="20000"/>
          </a:bodyPr>
          <a:lstStyle/>
          <a:p>
            <a:r>
              <a:rPr lang="pl-PL" dirty="0"/>
              <a:t>Pierwsze umocnienia w rejonie obecnej Góry Zamkowej stanęły już za panowania Bolesława Krzywoustego, ale właściwych kształtów twierdza nabrała dopiero za sprawą króla Kazimierza Wielkiego. Przez wiele lat zamek należał do zamożnej i posiadającej wielkie wpływy rodziny Bonerów, którzy przybyli do Polski z </a:t>
            </a:r>
            <a:r>
              <a:rPr lang="pl-PL" dirty="0" err="1"/>
              <a:t>Wissenburga</a:t>
            </a:r>
            <a:r>
              <a:rPr lang="pl-PL" dirty="0"/>
              <a:t> i dzięki swojemu talentowi do handlu stali się ulubieńcami władców. Z  zamkiem związana jest legenda o Stanisławie </a:t>
            </a:r>
            <a:r>
              <a:rPr lang="pl-PL" dirty="0" err="1"/>
              <a:t>Warszyckim</a:t>
            </a:r>
            <a:r>
              <a:rPr lang="pl-PL" dirty="0"/>
              <a:t> – kasztelanie słynącym z okrucieństwa i ogromnego bogactwa ukrytego w Ogrodzieńcu i Dankowie. Z tego powodu był nawet posądzany o konszachty z diabłem. </a:t>
            </a:r>
            <a:r>
              <a:rPr lang="pl-PL" dirty="0" err="1"/>
              <a:t>Warszycki</a:t>
            </a:r>
            <a:r>
              <a:rPr lang="pl-PL" dirty="0"/>
              <a:t>, mimo że był bardzo okrutny to jednak zapisał się w historii Polski pozytywnie. M.in. podkreślana jest jego bohaterska obrona Częstochowy przed Szwedami oraz dostarczenie 12 dział i stada bydła oblężonej Jasnej Górze.</a:t>
            </a:r>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2209800"/>
            <a:ext cx="7704855" cy="4243536"/>
          </a:xfrm>
        </p:spPr>
      </p:pic>
    </p:spTree>
    <p:extLst>
      <p:ext uri="{BB962C8B-B14F-4D97-AF65-F5344CB8AC3E}">
        <p14:creationId xmlns:p14="http://schemas.microsoft.com/office/powerpoint/2010/main" val="191144422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dlewnia metali">
  <a:themeElements>
    <a:clrScheme name="Odlewnia metali">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dlewnia metali">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43</TotalTime>
  <Words>553</Words>
  <Application>Microsoft Office PowerPoint</Application>
  <PresentationFormat>Pokaz na ekranie (4:3)</PresentationFormat>
  <Paragraphs>8</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Odlewnia metali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Użytkownik systemu Windows</dc:creator>
  <cp:lastModifiedBy>Użytkownik systemu Windows</cp:lastModifiedBy>
  <cp:revision>5</cp:revision>
  <dcterms:created xsi:type="dcterms:W3CDTF">2020-12-02T18:17:32Z</dcterms:created>
  <dcterms:modified xsi:type="dcterms:W3CDTF">2020-12-02T19:00:36Z</dcterms:modified>
</cp:coreProperties>
</file>